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1032" r:id="rId2"/>
    <p:sldId id="1033" r:id="rId3"/>
    <p:sldId id="1034" r:id="rId4"/>
    <p:sldId id="1035" r:id="rId5"/>
    <p:sldId id="1036" r:id="rId6"/>
    <p:sldId id="1037" r:id="rId7"/>
    <p:sldId id="1038" r:id="rId8"/>
    <p:sldId id="1039" r:id="rId9"/>
    <p:sldId id="1040" r:id="rId10"/>
    <p:sldId id="1043" r:id="rId11"/>
    <p:sldId id="1044" r:id="rId12"/>
    <p:sldId id="1045" r:id="rId13"/>
    <p:sldId id="1046" r:id="rId14"/>
    <p:sldId id="1047" r:id="rId15"/>
    <p:sldId id="1048" r:id="rId16"/>
    <p:sldId id="1074" r:id="rId17"/>
    <p:sldId id="1075" r:id="rId18"/>
    <p:sldId id="1049" r:id="rId19"/>
    <p:sldId id="1051" r:id="rId20"/>
    <p:sldId id="1052" r:id="rId21"/>
    <p:sldId id="1053" r:id="rId22"/>
    <p:sldId id="1054" r:id="rId23"/>
    <p:sldId id="1055" r:id="rId24"/>
    <p:sldId id="1056" r:id="rId25"/>
    <p:sldId id="1057" r:id="rId26"/>
    <p:sldId id="1058" r:id="rId27"/>
    <p:sldId id="1059" r:id="rId28"/>
    <p:sldId id="1060" r:id="rId29"/>
    <p:sldId id="1061" r:id="rId30"/>
    <p:sldId id="1062" r:id="rId31"/>
    <p:sldId id="1063" r:id="rId32"/>
    <p:sldId id="1064" r:id="rId33"/>
    <p:sldId id="1066" r:id="rId34"/>
    <p:sldId id="1073" r:id="rId35"/>
    <p:sldId id="1077" r:id="rId36"/>
    <p:sldId id="1071"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FFCC"/>
    <a:srgbClr val="0099FF"/>
    <a:srgbClr val="FF0066"/>
    <a:srgbClr val="009900"/>
    <a:srgbClr val="00CC99"/>
    <a:srgbClr val="FF3399"/>
    <a:srgbClr val="33CC33"/>
    <a:srgbClr val="3366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717" autoAdjust="0"/>
    <p:restoredTop sz="50912" autoAdjust="0"/>
  </p:normalViewPr>
  <p:slideViewPr>
    <p:cSldViewPr>
      <p:cViewPr>
        <p:scale>
          <a:sx n="70" d="100"/>
          <a:sy n="70" d="100"/>
        </p:scale>
        <p:origin x="-1368" y="-180"/>
      </p:cViewPr>
      <p:guideLst>
        <p:guide orient="horz" pos="2160"/>
        <p:guide pos="2880"/>
      </p:guideLst>
    </p:cSldViewPr>
  </p:slideViewPr>
  <p:outlineViewPr>
    <p:cViewPr>
      <p:scale>
        <a:sx n="33" d="100"/>
        <a:sy n="33" d="100"/>
      </p:scale>
      <p:origin x="0" y="3318"/>
    </p:cViewPr>
  </p:outlineViewPr>
  <p:notesTextViewPr>
    <p:cViewPr>
      <p:scale>
        <a:sx n="100" d="100"/>
        <a:sy n="100" d="100"/>
      </p:scale>
      <p:origin x="0" y="0"/>
    </p:cViewPr>
  </p:notesTextViewPr>
  <p:sorterViewPr>
    <p:cViewPr>
      <p:scale>
        <a:sx n="150" d="100"/>
        <a:sy n="150" d="100"/>
      </p:scale>
      <p:origin x="0" y="105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4EB93-7C30-4C1F-8DD9-F384BCCCF021}" type="doc">
      <dgm:prSet loTypeId="urn:microsoft.com/office/officeart/2005/8/layout/venn1" loCatId="relationship" qsTypeId="urn:microsoft.com/office/officeart/2005/8/quickstyle/simple1" qsCatId="simple" csTypeId="urn:microsoft.com/office/officeart/2005/8/colors/colorful5" csCatId="colorful" phldr="1"/>
      <dgm:spPr/>
    </dgm:pt>
    <dgm:pt modelId="{FBE15575-E6FE-4A42-BFE2-9FBDAD2FE81E}">
      <dgm:prSet phldrT="[Testo]" custT="1"/>
      <dgm:spPr>
        <a:solidFill>
          <a:srgbClr val="0070C0">
            <a:alpha val="50000"/>
          </a:srgbClr>
        </a:solidFill>
      </dgm:spPr>
      <dgm:t>
        <a:bodyPr/>
        <a:lstStyle/>
        <a:p>
          <a:pPr>
            <a:lnSpc>
              <a:spcPct val="100000"/>
            </a:lnSpc>
            <a:spcAft>
              <a:spcPts val="0"/>
            </a:spcAft>
          </a:pPr>
          <a:r>
            <a:rPr lang="it-IT" sz="2800" b="1" i="0" dirty="0" smtClean="0">
              <a:solidFill>
                <a:schemeClr val="bg1"/>
              </a:solidFill>
              <a:effectLst/>
              <a:latin typeface="Calibri Light" pitchFamily="34" charset="0"/>
            </a:rPr>
            <a:t>CONOSCENZE dichiarative</a:t>
          </a:r>
        </a:p>
        <a:p>
          <a:pPr>
            <a:lnSpc>
              <a:spcPct val="100000"/>
            </a:lnSpc>
            <a:spcAft>
              <a:spcPts val="0"/>
            </a:spcAft>
          </a:pPr>
          <a:r>
            <a:rPr lang="it-IT" sz="2800" b="1" i="0" dirty="0" smtClean="0">
              <a:solidFill>
                <a:schemeClr val="bg1"/>
              </a:solidFill>
              <a:effectLst/>
              <a:latin typeface="Calibri Light" pitchFamily="34" charset="0"/>
            </a:rPr>
            <a:t>procedurali</a:t>
          </a:r>
        </a:p>
        <a:p>
          <a:pPr>
            <a:lnSpc>
              <a:spcPct val="100000"/>
            </a:lnSpc>
            <a:spcAft>
              <a:spcPts val="0"/>
            </a:spcAft>
          </a:pPr>
          <a:r>
            <a:rPr lang="it-IT" sz="2800" b="1" i="0" dirty="0" smtClean="0">
              <a:solidFill>
                <a:schemeClr val="bg1"/>
              </a:solidFill>
              <a:effectLst/>
              <a:latin typeface="Calibri Light" pitchFamily="34" charset="0"/>
            </a:rPr>
            <a:t>strategiche</a:t>
          </a:r>
          <a:endParaRPr lang="it-IT" sz="2800" b="1" i="0" dirty="0">
            <a:solidFill>
              <a:schemeClr val="bg1"/>
            </a:solidFill>
            <a:effectLst/>
            <a:latin typeface="Calibri Light" pitchFamily="34" charset="0"/>
          </a:endParaRPr>
        </a:p>
      </dgm:t>
    </dgm:pt>
    <dgm:pt modelId="{FD9822E1-87F6-410B-8465-16F6CB9EA1B1}" type="parTrans" cxnId="{A914BCF0-44AB-49AB-AA88-B3F32E04CC64}">
      <dgm:prSet/>
      <dgm:spPr/>
      <dgm:t>
        <a:bodyPr/>
        <a:lstStyle/>
        <a:p>
          <a:endParaRPr lang="it-IT"/>
        </a:p>
      </dgm:t>
    </dgm:pt>
    <dgm:pt modelId="{3739EF22-16F1-4773-8807-800B31A914C7}" type="sibTrans" cxnId="{A914BCF0-44AB-49AB-AA88-B3F32E04CC64}">
      <dgm:prSet/>
      <dgm:spPr/>
      <dgm:t>
        <a:bodyPr/>
        <a:lstStyle/>
        <a:p>
          <a:endParaRPr lang="it-IT"/>
        </a:p>
      </dgm:t>
    </dgm:pt>
    <dgm:pt modelId="{7F9E83F5-03DC-4708-B7BA-D864408AD311}">
      <dgm:prSet phldrT="[Testo]" custT="1"/>
      <dgm:spPr>
        <a:solidFill>
          <a:srgbClr val="00CC66">
            <a:alpha val="50000"/>
          </a:srgbClr>
        </a:solidFill>
      </dgm:spPr>
      <dgm:t>
        <a:bodyPr/>
        <a:lstStyle/>
        <a:p>
          <a:r>
            <a:rPr lang="it-IT" sz="2800" b="1" i="0" dirty="0" smtClean="0">
              <a:solidFill>
                <a:schemeClr val="bg1"/>
              </a:solidFill>
              <a:effectLst/>
              <a:latin typeface="Calibri Light" pitchFamily="34" charset="0"/>
            </a:rPr>
            <a:t>ATTEGGIAMENTI</a:t>
          </a:r>
        </a:p>
      </dgm:t>
    </dgm:pt>
    <dgm:pt modelId="{AF1D9CE7-485B-4DBB-915A-1B6A1E22B856}" type="parTrans" cxnId="{47B0C5FD-A82A-4DD5-AF70-F6CA5290CF32}">
      <dgm:prSet/>
      <dgm:spPr/>
      <dgm:t>
        <a:bodyPr/>
        <a:lstStyle/>
        <a:p>
          <a:endParaRPr lang="it-IT"/>
        </a:p>
      </dgm:t>
    </dgm:pt>
    <dgm:pt modelId="{3EA112F3-CD9B-45D6-A140-6EFDBA4442A5}" type="sibTrans" cxnId="{47B0C5FD-A82A-4DD5-AF70-F6CA5290CF32}">
      <dgm:prSet/>
      <dgm:spPr/>
      <dgm:t>
        <a:bodyPr/>
        <a:lstStyle/>
        <a:p>
          <a:endParaRPr lang="it-IT"/>
        </a:p>
      </dgm:t>
    </dgm:pt>
    <dgm:pt modelId="{81D921B2-DA23-40E4-8334-38AF4CD6CB23}">
      <dgm:prSet phldrT="[Testo]" custT="1"/>
      <dgm:spPr>
        <a:solidFill>
          <a:srgbClr val="FF6600">
            <a:alpha val="50000"/>
          </a:srgbClr>
        </a:solidFill>
      </dgm:spPr>
      <dgm:t>
        <a:bodyPr/>
        <a:lstStyle/>
        <a:p>
          <a:pPr algn="ctr">
            <a:lnSpc>
              <a:spcPct val="100000"/>
            </a:lnSpc>
            <a:spcAft>
              <a:spcPts val="0"/>
            </a:spcAft>
          </a:pPr>
          <a:r>
            <a:rPr lang="it-IT" sz="3200" b="1" i="0" dirty="0" smtClean="0">
              <a:solidFill>
                <a:schemeClr val="bg1"/>
              </a:solidFill>
              <a:effectLst/>
              <a:latin typeface="Calibri Light" pitchFamily="34" charset="0"/>
            </a:rPr>
            <a:t>ABILITÀ nell’applicare le conoscenze</a:t>
          </a:r>
        </a:p>
      </dgm:t>
    </dgm:pt>
    <dgm:pt modelId="{2DA1A9D3-8CF4-41C2-A851-78ACD6CB0475}" type="parTrans" cxnId="{C181FFDC-09D9-444F-821F-BD2E83A1D619}">
      <dgm:prSet/>
      <dgm:spPr/>
      <dgm:t>
        <a:bodyPr/>
        <a:lstStyle/>
        <a:p>
          <a:endParaRPr lang="it-IT"/>
        </a:p>
      </dgm:t>
    </dgm:pt>
    <dgm:pt modelId="{F0DD4DEC-2DDF-4C7A-8846-1A68448AD610}" type="sibTrans" cxnId="{C181FFDC-09D9-444F-821F-BD2E83A1D619}">
      <dgm:prSet/>
      <dgm:spPr/>
      <dgm:t>
        <a:bodyPr/>
        <a:lstStyle/>
        <a:p>
          <a:endParaRPr lang="it-IT"/>
        </a:p>
      </dgm:t>
    </dgm:pt>
    <dgm:pt modelId="{B7B83B7E-3E7C-447E-B74B-84B14162285B}" type="pres">
      <dgm:prSet presAssocID="{01D4EB93-7C30-4C1F-8DD9-F384BCCCF021}" presName="compositeShape" presStyleCnt="0">
        <dgm:presLayoutVars>
          <dgm:chMax val="7"/>
          <dgm:dir/>
          <dgm:resizeHandles val="exact"/>
        </dgm:presLayoutVars>
      </dgm:prSet>
      <dgm:spPr/>
    </dgm:pt>
    <dgm:pt modelId="{2DE04BEE-E287-4941-893B-186DD16FD317}" type="pres">
      <dgm:prSet presAssocID="{FBE15575-E6FE-4A42-BFE2-9FBDAD2FE81E}" presName="circ1" presStyleLbl="vennNode1" presStyleIdx="0" presStyleCnt="3" custScaleX="118761" custScaleY="119904" custLinFactNeighborX="-6222" custLinFactNeighborY="-8292"/>
      <dgm:spPr/>
      <dgm:t>
        <a:bodyPr/>
        <a:lstStyle/>
        <a:p>
          <a:endParaRPr lang="it-IT"/>
        </a:p>
      </dgm:t>
    </dgm:pt>
    <dgm:pt modelId="{19B10867-137F-4530-A04E-3EAD838C55EF}" type="pres">
      <dgm:prSet presAssocID="{FBE15575-E6FE-4A42-BFE2-9FBDAD2FE81E}" presName="circ1Tx" presStyleLbl="revTx" presStyleIdx="0" presStyleCnt="0">
        <dgm:presLayoutVars>
          <dgm:chMax val="0"/>
          <dgm:chPref val="0"/>
          <dgm:bulletEnabled val="1"/>
        </dgm:presLayoutVars>
      </dgm:prSet>
      <dgm:spPr/>
      <dgm:t>
        <a:bodyPr/>
        <a:lstStyle/>
        <a:p>
          <a:endParaRPr lang="it-IT"/>
        </a:p>
      </dgm:t>
    </dgm:pt>
    <dgm:pt modelId="{DFFC9485-539D-4EDA-B409-3266A17EC91F}" type="pres">
      <dgm:prSet presAssocID="{7F9E83F5-03DC-4708-B7BA-D864408AD311}" presName="circ2" presStyleLbl="vennNode1" presStyleIdx="1" presStyleCnt="3" custScaleX="113817" custScaleY="114125" custLinFactNeighborX="11065" custLinFactNeighborY="109"/>
      <dgm:spPr/>
      <dgm:t>
        <a:bodyPr/>
        <a:lstStyle/>
        <a:p>
          <a:endParaRPr lang="it-IT"/>
        </a:p>
      </dgm:t>
    </dgm:pt>
    <dgm:pt modelId="{E157B027-1957-4474-9B4C-0928D786490F}" type="pres">
      <dgm:prSet presAssocID="{7F9E83F5-03DC-4708-B7BA-D864408AD311}" presName="circ2Tx" presStyleLbl="revTx" presStyleIdx="0" presStyleCnt="0">
        <dgm:presLayoutVars>
          <dgm:chMax val="0"/>
          <dgm:chPref val="0"/>
          <dgm:bulletEnabled val="1"/>
        </dgm:presLayoutVars>
      </dgm:prSet>
      <dgm:spPr/>
      <dgm:t>
        <a:bodyPr/>
        <a:lstStyle/>
        <a:p>
          <a:endParaRPr lang="it-IT"/>
        </a:p>
      </dgm:t>
    </dgm:pt>
    <dgm:pt modelId="{6969D552-38B0-4C9B-9472-183A161045AE}" type="pres">
      <dgm:prSet presAssocID="{81D921B2-DA23-40E4-8334-38AF4CD6CB23}" presName="circ3" presStyleLbl="vennNode1" presStyleIdx="2" presStyleCnt="3" custScaleX="112972" custScaleY="108891" custLinFactNeighborX="-20897" custLinFactNeighborY="1481"/>
      <dgm:spPr/>
      <dgm:t>
        <a:bodyPr/>
        <a:lstStyle/>
        <a:p>
          <a:endParaRPr lang="it-IT"/>
        </a:p>
      </dgm:t>
    </dgm:pt>
    <dgm:pt modelId="{C9E01ACC-D723-46BE-8117-E77BE39897C0}" type="pres">
      <dgm:prSet presAssocID="{81D921B2-DA23-40E4-8334-38AF4CD6CB23}" presName="circ3Tx" presStyleLbl="revTx" presStyleIdx="0" presStyleCnt="0">
        <dgm:presLayoutVars>
          <dgm:chMax val="0"/>
          <dgm:chPref val="0"/>
          <dgm:bulletEnabled val="1"/>
        </dgm:presLayoutVars>
      </dgm:prSet>
      <dgm:spPr/>
      <dgm:t>
        <a:bodyPr/>
        <a:lstStyle/>
        <a:p>
          <a:endParaRPr lang="it-IT"/>
        </a:p>
      </dgm:t>
    </dgm:pt>
  </dgm:ptLst>
  <dgm:cxnLst>
    <dgm:cxn modelId="{F5D9A3EA-8541-4C69-BE96-66B0794AB464}" type="presOf" srcId="{7F9E83F5-03DC-4708-B7BA-D864408AD311}" destId="{DFFC9485-539D-4EDA-B409-3266A17EC91F}" srcOrd="0" destOrd="0" presId="urn:microsoft.com/office/officeart/2005/8/layout/venn1"/>
    <dgm:cxn modelId="{80375A18-6CA6-4D40-BB37-89FC05DB7EE9}" type="presOf" srcId="{81D921B2-DA23-40E4-8334-38AF4CD6CB23}" destId="{C9E01ACC-D723-46BE-8117-E77BE39897C0}" srcOrd="1" destOrd="0" presId="urn:microsoft.com/office/officeart/2005/8/layout/venn1"/>
    <dgm:cxn modelId="{1E9148C8-A2B5-4992-92CE-1EC2648B57DF}" type="presOf" srcId="{7F9E83F5-03DC-4708-B7BA-D864408AD311}" destId="{E157B027-1957-4474-9B4C-0928D786490F}" srcOrd="1" destOrd="0" presId="urn:microsoft.com/office/officeart/2005/8/layout/venn1"/>
    <dgm:cxn modelId="{4FCD3901-C3F7-44AD-8E5C-0C93FB28DD3C}" type="presOf" srcId="{FBE15575-E6FE-4A42-BFE2-9FBDAD2FE81E}" destId="{19B10867-137F-4530-A04E-3EAD838C55EF}" srcOrd="1" destOrd="0" presId="urn:microsoft.com/office/officeart/2005/8/layout/venn1"/>
    <dgm:cxn modelId="{47B0C5FD-A82A-4DD5-AF70-F6CA5290CF32}" srcId="{01D4EB93-7C30-4C1F-8DD9-F384BCCCF021}" destId="{7F9E83F5-03DC-4708-B7BA-D864408AD311}" srcOrd="1" destOrd="0" parTransId="{AF1D9CE7-485B-4DBB-915A-1B6A1E22B856}" sibTransId="{3EA112F3-CD9B-45D6-A140-6EFDBA4442A5}"/>
    <dgm:cxn modelId="{30837586-FFCD-41A2-B91B-E116DF05C1FF}" type="presOf" srcId="{FBE15575-E6FE-4A42-BFE2-9FBDAD2FE81E}" destId="{2DE04BEE-E287-4941-893B-186DD16FD317}" srcOrd="0" destOrd="0" presId="urn:microsoft.com/office/officeart/2005/8/layout/venn1"/>
    <dgm:cxn modelId="{A914BCF0-44AB-49AB-AA88-B3F32E04CC64}" srcId="{01D4EB93-7C30-4C1F-8DD9-F384BCCCF021}" destId="{FBE15575-E6FE-4A42-BFE2-9FBDAD2FE81E}" srcOrd="0" destOrd="0" parTransId="{FD9822E1-87F6-410B-8465-16F6CB9EA1B1}" sibTransId="{3739EF22-16F1-4773-8807-800B31A914C7}"/>
    <dgm:cxn modelId="{769D25F6-519F-49C7-8A58-E823B2A4DF8A}" type="presOf" srcId="{01D4EB93-7C30-4C1F-8DD9-F384BCCCF021}" destId="{B7B83B7E-3E7C-447E-B74B-84B14162285B}" srcOrd="0" destOrd="0" presId="urn:microsoft.com/office/officeart/2005/8/layout/venn1"/>
    <dgm:cxn modelId="{DC689D12-60BE-4ECD-95F0-A30F9FE609D6}" type="presOf" srcId="{81D921B2-DA23-40E4-8334-38AF4CD6CB23}" destId="{6969D552-38B0-4C9B-9472-183A161045AE}" srcOrd="0" destOrd="0" presId="urn:microsoft.com/office/officeart/2005/8/layout/venn1"/>
    <dgm:cxn modelId="{C181FFDC-09D9-444F-821F-BD2E83A1D619}" srcId="{01D4EB93-7C30-4C1F-8DD9-F384BCCCF021}" destId="{81D921B2-DA23-40E4-8334-38AF4CD6CB23}" srcOrd="2" destOrd="0" parTransId="{2DA1A9D3-8CF4-41C2-A851-78ACD6CB0475}" sibTransId="{F0DD4DEC-2DDF-4C7A-8846-1A68448AD610}"/>
    <dgm:cxn modelId="{838A43A8-20B9-488E-B2A6-79E1C255A291}" type="presParOf" srcId="{B7B83B7E-3E7C-447E-B74B-84B14162285B}" destId="{2DE04BEE-E287-4941-893B-186DD16FD317}" srcOrd="0" destOrd="0" presId="urn:microsoft.com/office/officeart/2005/8/layout/venn1"/>
    <dgm:cxn modelId="{1343E9A6-6E06-475A-B1C5-997779528A55}" type="presParOf" srcId="{B7B83B7E-3E7C-447E-B74B-84B14162285B}" destId="{19B10867-137F-4530-A04E-3EAD838C55EF}" srcOrd="1" destOrd="0" presId="urn:microsoft.com/office/officeart/2005/8/layout/venn1"/>
    <dgm:cxn modelId="{1B6B565A-5ADE-4F6D-B246-FC9A0D710A94}" type="presParOf" srcId="{B7B83B7E-3E7C-447E-B74B-84B14162285B}" destId="{DFFC9485-539D-4EDA-B409-3266A17EC91F}" srcOrd="2" destOrd="0" presId="urn:microsoft.com/office/officeart/2005/8/layout/venn1"/>
    <dgm:cxn modelId="{A2968C3B-D219-4702-B0A2-AE1FF87A2834}" type="presParOf" srcId="{B7B83B7E-3E7C-447E-B74B-84B14162285B}" destId="{E157B027-1957-4474-9B4C-0928D786490F}" srcOrd="3" destOrd="0" presId="urn:microsoft.com/office/officeart/2005/8/layout/venn1"/>
    <dgm:cxn modelId="{95489C51-125E-4515-B1FA-8EB3F27D0B0B}" type="presParOf" srcId="{B7B83B7E-3E7C-447E-B74B-84B14162285B}" destId="{6969D552-38B0-4C9B-9472-183A161045AE}" srcOrd="4" destOrd="0" presId="urn:microsoft.com/office/officeart/2005/8/layout/venn1"/>
    <dgm:cxn modelId="{FB7B8B06-9B57-4C0A-9C25-9FE6F3375B0E}" type="presParOf" srcId="{B7B83B7E-3E7C-447E-B74B-84B14162285B}" destId="{C9E01ACC-D723-46BE-8117-E77BE39897C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04BEE-E287-4941-893B-186DD16FD317}">
      <dsp:nvSpPr>
        <dsp:cNvPr id="0" name=""/>
        <dsp:cNvSpPr/>
      </dsp:nvSpPr>
      <dsp:spPr>
        <a:xfrm>
          <a:off x="1819004" y="-131600"/>
          <a:ext cx="4254038" cy="4294980"/>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100000"/>
            </a:lnSpc>
            <a:spcBef>
              <a:spcPct val="0"/>
            </a:spcBef>
            <a:spcAft>
              <a:spcPts val="0"/>
            </a:spcAft>
          </a:pPr>
          <a:r>
            <a:rPr lang="it-IT" sz="2800" b="1" i="0" kern="1200" dirty="0" smtClean="0">
              <a:solidFill>
                <a:schemeClr val="bg1"/>
              </a:solidFill>
              <a:effectLst/>
              <a:latin typeface="Calibri Light" pitchFamily="34" charset="0"/>
            </a:rPr>
            <a:t>CONOSCENZE dichiarative</a:t>
          </a:r>
        </a:p>
        <a:p>
          <a:pPr lvl="0" algn="ctr" defTabSz="1244600">
            <a:lnSpc>
              <a:spcPct val="100000"/>
            </a:lnSpc>
            <a:spcBef>
              <a:spcPct val="0"/>
            </a:spcBef>
            <a:spcAft>
              <a:spcPts val="0"/>
            </a:spcAft>
          </a:pPr>
          <a:r>
            <a:rPr lang="it-IT" sz="2800" b="1" i="0" kern="1200" dirty="0" smtClean="0">
              <a:solidFill>
                <a:schemeClr val="bg1"/>
              </a:solidFill>
              <a:effectLst/>
              <a:latin typeface="Calibri Light" pitchFamily="34" charset="0"/>
            </a:rPr>
            <a:t>procedurali</a:t>
          </a:r>
        </a:p>
        <a:p>
          <a:pPr lvl="0" algn="ctr" defTabSz="1244600">
            <a:lnSpc>
              <a:spcPct val="100000"/>
            </a:lnSpc>
            <a:spcBef>
              <a:spcPct val="0"/>
            </a:spcBef>
            <a:spcAft>
              <a:spcPts val="0"/>
            </a:spcAft>
          </a:pPr>
          <a:r>
            <a:rPr lang="it-IT" sz="2800" b="1" i="0" kern="1200" dirty="0" smtClean="0">
              <a:solidFill>
                <a:schemeClr val="bg1"/>
              </a:solidFill>
              <a:effectLst/>
              <a:latin typeface="Calibri Light" pitchFamily="34" charset="0"/>
            </a:rPr>
            <a:t>strategiche</a:t>
          </a:r>
          <a:endParaRPr lang="it-IT" sz="2800" b="1" i="0" kern="1200" dirty="0">
            <a:solidFill>
              <a:schemeClr val="bg1"/>
            </a:solidFill>
            <a:effectLst/>
            <a:latin typeface="Calibri Light" pitchFamily="34" charset="0"/>
          </a:endParaRPr>
        </a:p>
      </dsp:txBody>
      <dsp:txXfrm>
        <a:off x="2386209" y="620021"/>
        <a:ext cx="3119628" cy="1932741"/>
      </dsp:txXfrm>
    </dsp:sp>
    <dsp:sp modelId="{DFFC9485-539D-4EDA-B409-3266A17EC91F}">
      <dsp:nvSpPr>
        <dsp:cNvPr id="0" name=""/>
        <dsp:cNvSpPr/>
      </dsp:nvSpPr>
      <dsp:spPr>
        <a:xfrm>
          <a:off x="3819286" y="2210662"/>
          <a:ext cx="4076943" cy="4087976"/>
        </a:xfrm>
        <a:prstGeom prst="ellipse">
          <a:avLst/>
        </a:prstGeom>
        <a:solidFill>
          <a:srgbClr val="00CC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it-IT" sz="2800" b="1" i="0" kern="1200" dirty="0" smtClean="0">
              <a:solidFill>
                <a:schemeClr val="bg1"/>
              </a:solidFill>
              <a:effectLst/>
              <a:latin typeface="Calibri Light" pitchFamily="34" charset="0"/>
            </a:rPr>
            <a:t>ATTEGGIAMENTI</a:t>
          </a:r>
        </a:p>
      </dsp:txBody>
      <dsp:txXfrm>
        <a:off x="5066151" y="3266722"/>
        <a:ext cx="2446166" cy="2248386"/>
      </dsp:txXfrm>
    </dsp:sp>
    <dsp:sp modelId="{6969D552-38B0-4C9B-9472-183A161045AE}">
      <dsp:nvSpPr>
        <dsp:cNvPr id="0" name=""/>
        <dsp:cNvSpPr/>
      </dsp:nvSpPr>
      <dsp:spPr>
        <a:xfrm>
          <a:off x="104514" y="2304403"/>
          <a:ext cx="4046675" cy="3900493"/>
        </a:xfrm>
        <a:prstGeom prst="ellipse">
          <a:avLst/>
        </a:prstGeom>
        <a:solidFill>
          <a:srgbClr val="FF66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100000"/>
            </a:lnSpc>
            <a:spcBef>
              <a:spcPct val="0"/>
            </a:spcBef>
            <a:spcAft>
              <a:spcPts val="0"/>
            </a:spcAft>
          </a:pPr>
          <a:r>
            <a:rPr lang="it-IT" sz="3200" b="1" i="0" kern="1200" dirty="0" smtClean="0">
              <a:solidFill>
                <a:schemeClr val="bg1"/>
              </a:solidFill>
              <a:effectLst/>
              <a:latin typeface="Calibri Light" pitchFamily="34" charset="0"/>
            </a:rPr>
            <a:t>ABILITÀ nell’applicare le conoscenze</a:t>
          </a:r>
        </a:p>
      </dsp:txBody>
      <dsp:txXfrm>
        <a:off x="485576" y="3312031"/>
        <a:ext cx="2428005" cy="214527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06C129-EC20-4EE4-A954-3D6E75D89114}" type="datetimeFigureOut">
              <a:rPr lang="it-IT" smtClean="0"/>
              <a:pPr/>
              <a:t>08/10/2018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2A6C4F-3804-4C19-A7D1-6C76B1DA5C3B}" type="slidenum">
              <a:rPr lang="it-IT" smtClean="0"/>
              <a:pPr/>
              <a:t>‹N›</a:t>
            </a:fld>
            <a:endParaRPr lang="it-IT"/>
          </a:p>
        </p:txBody>
      </p:sp>
    </p:spTree>
    <p:extLst>
      <p:ext uri="{BB962C8B-B14F-4D97-AF65-F5344CB8AC3E}">
        <p14:creationId xmlns:p14="http://schemas.microsoft.com/office/powerpoint/2010/main" val="371792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Banchi con sedili in n. sufficiente</a:t>
            </a:r>
            <a:r>
              <a:rPr lang="it-IT" baseline="0" dirty="0" smtClean="0"/>
              <a:t> per tutti</a:t>
            </a:r>
          </a:p>
          <a:p>
            <a:r>
              <a:rPr lang="it-IT" baseline="0" dirty="0" smtClean="0"/>
              <a:t>Tavola con cassetto a chiave e seggiola per il maestro</a:t>
            </a:r>
          </a:p>
          <a:p>
            <a:r>
              <a:rPr lang="it-IT" baseline="0" dirty="0" smtClean="0"/>
              <a:t>Armadio chiuso a chiave per riporre libri, scritti </a:t>
            </a:r>
          </a:p>
          <a:p>
            <a:r>
              <a:rPr lang="it-IT" baseline="0" dirty="0" smtClean="0"/>
              <a:t>Calamaio per i maestro e calamai per gli allievi</a:t>
            </a:r>
          </a:p>
          <a:p>
            <a:r>
              <a:rPr lang="it-IT" baseline="0" dirty="0" smtClean="0"/>
              <a:t>Quadro con le unità di misura del sistema metrico decimale</a:t>
            </a:r>
          </a:p>
          <a:p>
            <a:r>
              <a:rPr lang="it-IT" baseline="0" dirty="0" smtClean="0"/>
              <a:t>Cartellone e sillabario</a:t>
            </a:r>
          </a:p>
          <a:p>
            <a:r>
              <a:rPr lang="it-IT" i="1" baseline="0" dirty="0" smtClean="0"/>
              <a:t>Secondaria</a:t>
            </a:r>
            <a:r>
              <a:rPr lang="it-IT" baseline="0" dirty="0" smtClean="0"/>
              <a:t> </a:t>
            </a:r>
          </a:p>
          <a:p>
            <a:r>
              <a:rPr lang="it-IT" baseline="0" dirty="0" smtClean="0"/>
              <a:t>Mappamondo e carte</a:t>
            </a:r>
          </a:p>
          <a:p>
            <a:r>
              <a:rPr lang="it-IT" baseline="0" dirty="0" smtClean="0"/>
              <a:t>Tavole di scienze</a:t>
            </a:r>
          </a:p>
          <a:p>
            <a:r>
              <a:rPr lang="it-IT" baseline="0" dirty="0" smtClean="0"/>
              <a:t>Modelli in rilievo dei principali solidi geometrici</a:t>
            </a:r>
          </a:p>
          <a:p>
            <a:r>
              <a:rPr lang="it-IT" baseline="0" dirty="0" smtClean="0"/>
              <a:t>Ritratto del Re</a:t>
            </a:r>
          </a:p>
          <a:p>
            <a:r>
              <a:rPr lang="it-IT" dirty="0" smtClean="0"/>
              <a:t>Crocifisso</a:t>
            </a:r>
            <a:endParaRPr lang="it-IT" dirty="0"/>
          </a:p>
        </p:txBody>
      </p:sp>
      <p:sp>
        <p:nvSpPr>
          <p:cNvPr id="4" name="Segnaposto numero diapositiva 3"/>
          <p:cNvSpPr>
            <a:spLocks noGrp="1"/>
          </p:cNvSpPr>
          <p:nvPr>
            <p:ph type="sldNum" sz="quarter" idx="10"/>
          </p:nvPr>
        </p:nvSpPr>
        <p:spPr/>
        <p:txBody>
          <a:bodyPr/>
          <a:lstStyle/>
          <a:p>
            <a:fld id="{98F63F25-2357-458F-B90D-4CB0B6F780C0}" type="slidenum">
              <a:rPr lang="it-IT" smtClean="0"/>
              <a:pPr/>
              <a:t>1</a:t>
            </a:fld>
            <a:endParaRPr lang="it-IT" dirty="0"/>
          </a:p>
        </p:txBody>
      </p:sp>
    </p:spTree>
    <p:extLst>
      <p:ext uri="{BB962C8B-B14F-4D97-AF65-F5344CB8AC3E}">
        <p14:creationId xmlns:p14="http://schemas.microsoft.com/office/powerpoint/2010/main" val="2865326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C2A6C4F-3804-4C19-A7D1-6C76B1DA5C3B}" type="slidenum">
              <a:rPr lang="it-IT" smtClean="0"/>
              <a:pPr/>
              <a:t>24</a:t>
            </a:fld>
            <a:endParaRPr lang="it-IT" dirty="0"/>
          </a:p>
        </p:txBody>
      </p:sp>
    </p:spTree>
    <p:extLst>
      <p:ext uri="{BB962C8B-B14F-4D97-AF65-F5344CB8AC3E}">
        <p14:creationId xmlns:p14="http://schemas.microsoft.com/office/powerpoint/2010/main" val="725019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744A789-FCFB-406A-B35E-D3C3D4F0F379}" type="slidenum">
              <a:rPr lang="it-IT" smtClean="0"/>
              <a:pPr/>
              <a:t>27</a:t>
            </a:fld>
            <a:endParaRPr lang="it-IT" dirty="0"/>
          </a:p>
        </p:txBody>
      </p:sp>
    </p:spTree>
    <p:extLst>
      <p:ext uri="{BB962C8B-B14F-4D97-AF65-F5344CB8AC3E}">
        <p14:creationId xmlns:p14="http://schemas.microsoft.com/office/powerpoint/2010/main" val="1240619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r>
              <a:rPr lang="it-IT" sz="1200" kern="1200" dirty="0" smtClean="0">
                <a:solidFill>
                  <a:schemeClr val="tx1"/>
                </a:solidFill>
                <a:latin typeface="+mn-lt"/>
                <a:ea typeface="+mn-ea"/>
                <a:cs typeface="+mn-cs"/>
              </a:rPr>
              <a:t>Generalmente la paura di sbagliare diventa eccessiva quando si vive in contesti competitivi, in cui tutto si gioca sulla prestazione e la pressione in tal senso è alta, poiché alta è la posta in gioco: apprezzamento e valutazione dell’insegnante, status sociale all’interno della classe, riconoscimento scolastico. </a:t>
            </a:r>
          </a:p>
          <a:p>
            <a:r>
              <a:rPr lang="it-IT" sz="1200" kern="1200" dirty="0" smtClean="0">
                <a:solidFill>
                  <a:schemeClr val="tx1"/>
                </a:solidFill>
                <a:latin typeface="+mn-lt"/>
                <a:ea typeface="+mn-ea"/>
                <a:cs typeface="+mn-cs"/>
              </a:rPr>
              <a:t>La paura di sbagliare, in tali contesti, alimenta l’ansia da prestazione sia nei soggetti più deboli, che si sentono maggiormente esposti al fallimento e sono pervasi da un forte senso di inadeguatezza, sia in quelli più forti, costantemente in tensione per mantenere altii livelli di performance apprezzati e lo status acquisito in classe.</a:t>
            </a:r>
          </a:p>
          <a:p>
            <a:r>
              <a:rPr lang="it-IT" sz="1200" kern="1200" dirty="0" smtClean="0">
                <a:solidFill>
                  <a:schemeClr val="tx1"/>
                </a:solidFill>
                <a:latin typeface="+mn-lt"/>
                <a:ea typeface="+mn-ea"/>
                <a:cs typeface="+mn-cs"/>
              </a:rPr>
              <a:t>In questi contesti la misurazione e la valutazione di </a:t>
            </a:r>
            <a:r>
              <a:rPr lang="it-IT" sz="1200" i="1" kern="1200" dirty="0" smtClean="0">
                <a:solidFill>
                  <a:schemeClr val="tx1"/>
                </a:solidFill>
                <a:latin typeface="+mn-lt"/>
                <a:ea typeface="+mn-ea"/>
                <a:cs typeface="+mn-cs"/>
              </a:rPr>
              <a:t>performance</a:t>
            </a:r>
            <a:r>
              <a:rPr lang="it-IT" sz="1200" kern="1200" dirty="0" smtClean="0">
                <a:solidFill>
                  <a:schemeClr val="tx1"/>
                </a:solidFill>
                <a:latin typeface="+mn-lt"/>
                <a:ea typeface="+mn-ea"/>
                <a:cs typeface="+mn-cs"/>
              </a:rPr>
              <a:t> caratterizzano fortemente il processo di insegnamento-apprendimento e l’approccio valutativo e l’errore sono vissuti come una défaillance, una caduta, un incidente di percorso, o addirittura, in casi estremi, la conferma di un’aspettativa negativa iniziale, già presente nelle idee dell’insegnante.</a:t>
            </a:r>
          </a:p>
          <a:p>
            <a:r>
              <a:rPr lang="it-IT" sz="1200" kern="1200" dirty="0" smtClean="0">
                <a:solidFill>
                  <a:schemeClr val="tx1"/>
                </a:solidFill>
                <a:latin typeface="+mn-lt"/>
                <a:ea typeface="+mn-ea"/>
                <a:cs typeface="+mn-cs"/>
              </a:rPr>
              <a:t>Un contesto inclusivo, quale è quello a cui pensiamo in questo lavoro, èattento a sostenere i processi individuali per migliorarli, con il coinvolgimento sempre più attivo e consapevole dell’alunno. In tale contesto l’errore è vissuto come un momento particolarmente significativo e orientativo sia dall’insegnante sia dall’alunno, in quanto fornisce informazioni importanti e utili al docente, per comprendere meglio i funzionamenti individuali e così calibrare il suo intervento, rivederlo e regolarlo sulle necessità emergenti;e allo stesso alunno, per riflettere, rivedere, compensare zone deboli nel percorso di costruzione di sé e dei propri saperi.</a:t>
            </a:r>
          </a:p>
          <a:p>
            <a:r>
              <a:rPr lang="it-IT" sz="1200" kern="1200" dirty="0" smtClean="0">
                <a:solidFill>
                  <a:schemeClr val="tx1"/>
                </a:solidFill>
                <a:latin typeface="+mn-lt"/>
                <a:ea typeface="+mn-ea"/>
                <a:cs typeface="+mn-cs"/>
              </a:rPr>
              <a:t>Per trasformare l’errore in un momento formativo di riflessionemetacognitiva e critica sui processi, sulle abilità, sulle strategie, sulle scelte è necessarioabbandonare le forme di correzione coercitive e univoche, dirette e giudicanti nei confronti del singolo alunno, a vantaggio di forme di correzione orientative, attente a far rilevare punti forti e aspetti da migliorare, a fornire opportunità immediate per superare le criticità all’origine dell’errore, a far vivere l’errore come un’opportunità per acquisire nuove consapevolezze, per migliorare eper riconoscere anche piccoli progressi rispetto alle situazioni di partenza individuali. </a:t>
            </a:r>
          </a:p>
          <a:p>
            <a:r>
              <a:rPr lang="it-IT" sz="1200" b="1"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98F63F25-2357-458F-B90D-4CB0B6F780C0}" type="slidenum">
              <a:rPr lang="it-IT" smtClean="0"/>
              <a:pPr/>
              <a:t>31</a:t>
            </a:fld>
            <a:endParaRPr 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C2A6C4F-3804-4C19-A7D1-6C76B1DA5C3B}" type="slidenum">
              <a:rPr lang="it-IT" smtClean="0"/>
              <a:pPr/>
              <a:t>36</a:t>
            </a:fld>
            <a:endParaRPr lang="it-IT" dirty="0"/>
          </a:p>
        </p:txBody>
      </p:sp>
    </p:spTree>
    <p:extLst>
      <p:ext uri="{BB962C8B-B14F-4D97-AF65-F5344CB8AC3E}">
        <p14:creationId xmlns:p14="http://schemas.microsoft.com/office/powerpoint/2010/main" val="372836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i="1" kern="1200" dirty="0" smtClean="0">
                <a:solidFill>
                  <a:schemeClr val="tx1"/>
                </a:solidFill>
                <a:latin typeface="+mn-lt"/>
                <a:ea typeface="+mn-ea"/>
                <a:cs typeface="+mn-cs"/>
              </a:rPr>
              <a:t>La sottoarea “valutazione degli studenti” </a:t>
            </a:r>
            <a:r>
              <a:rPr lang="it-IT" sz="1200" kern="1200" dirty="0" smtClean="0">
                <a:solidFill>
                  <a:schemeClr val="tx1"/>
                </a:solidFill>
                <a:latin typeface="+mn-lt"/>
                <a:ea typeface="+mn-ea"/>
                <a:cs typeface="+mn-cs"/>
              </a:rPr>
              <a:t>include le azioni di indirizzo, promozione e coordinamento dei docenti per l’adozione di modalità e criteri di valutazione condivisi e coerenti (costituzione gruppi di lavoro per la definizione di un regolamento interno, atti di coordinamento e indicazioni orientative, costituzione gruppo per l’elaborazione di prove e strumenti comuni per la valutazione delle competenze disciplinari e trasversali …), le azioni di promozione della riflessione sugli esiti e di riorientamento delle pratiche (piano degli incontri per la valutazione dei dati Invalsi, note riepilogative degli esiti e delle criticità emerse, presentazioni negli organi collegiali …), le azioni di coinvolgimento delle famiglie nella condivisione degli esiti (documentazione incontri formali per la presentazione degli esiti della valutazione interna ed esterna degli studenti, modello di patto per il miglioramento dei risultati di apprendimento per i casi che lo richiedono al primo step valutativo …) </a:t>
            </a:r>
          </a:p>
          <a:p>
            <a:endParaRPr lang="it-IT" dirty="0"/>
          </a:p>
        </p:txBody>
      </p:sp>
      <p:sp>
        <p:nvSpPr>
          <p:cNvPr id="4" name="Segnaposto numero diapositiva 3"/>
          <p:cNvSpPr>
            <a:spLocks noGrp="1"/>
          </p:cNvSpPr>
          <p:nvPr>
            <p:ph type="sldNum" sz="quarter" idx="10"/>
          </p:nvPr>
        </p:nvSpPr>
        <p:spPr/>
        <p:txBody>
          <a:bodyPr/>
          <a:lstStyle/>
          <a:p>
            <a:fld id="{98F63F25-2357-458F-B90D-4CB0B6F780C0}" type="slidenum">
              <a:rPr lang="it-IT" smtClean="0"/>
              <a:pPr/>
              <a:t>2</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Anche la ricerca educativa fornisce un sostegno a questa tesi: un interessante lavoro di meta-analisi (Trinchero, 2013) ha infatti fornito una risposta autorevole alla domanda che fa tremare le pareti scolastiche: la lezione frontale è una strategia didattica superata? </a:t>
            </a:r>
          </a:p>
          <a:p>
            <a:r>
              <a:rPr lang="it-IT" sz="1200" b="0" i="1" u="none" strike="noStrike" kern="1200" baseline="0" dirty="0">
                <a:solidFill>
                  <a:schemeClr val="tx1"/>
                </a:solidFill>
                <a:latin typeface="+mn-lt"/>
                <a:ea typeface="+mn-ea"/>
                <a:cs typeface="+mn-cs"/>
              </a:rPr>
              <a:t>“No, ma ciò dipende dal come la si svolge. Non deve essere impostata come solo momento trasmissivo poiché risulterebbe inefficace. La lezione frontale risulta efficace quando è interattiva, strutturata con azioni volte a massimizzare l’efficacia del trasferimento d’informazioni e della costruzione di valide rappresentazioni mentali da parte degli studenti. Tecniche: esplicitazione di obiettivi e criteri di valutazione, uso di organizzatori anticipati (schemi, mappe, tassonomie…), tecniche di comparazione e contrasto (similarità e differenze), modelling (spiegazione ed esempi), durata limitata per l’esposizione dei contenuti, pratica guidata e controllo da parte dello studente di quanto appreso (valutazione formativa)”. </a:t>
            </a:r>
            <a:r>
              <a:rPr lang="it-IT" sz="1200" b="0" i="0" u="none" strike="noStrike" kern="1200" baseline="0" dirty="0">
                <a:solidFill>
                  <a:schemeClr val="tx1"/>
                </a:solidFill>
                <a:latin typeface="+mn-lt"/>
                <a:ea typeface="+mn-ea"/>
                <a:cs typeface="+mn-cs"/>
              </a:rPr>
              <a:t>La lezione frontale acquista senso in continuità e complementarietà con altri momenti didattici che possono richiedere attività individuali o da svolgere in gruppi di pari, di piccole o medie dimensioni, restituzioni e presentazioni in plenaria, discussione e brainstorming… È chiaro che questa varietà di azioni non può essere ospitata nella classe mono-setting che tutti conosciamo. </a:t>
            </a:r>
            <a:endParaRPr lang="it-IT" dirty="0"/>
          </a:p>
        </p:txBody>
      </p:sp>
      <p:sp>
        <p:nvSpPr>
          <p:cNvPr id="4" name="Segnaposto numero diapositiva 3"/>
          <p:cNvSpPr>
            <a:spLocks noGrp="1"/>
          </p:cNvSpPr>
          <p:nvPr>
            <p:ph type="sldNum" sz="quarter" idx="10"/>
          </p:nvPr>
        </p:nvSpPr>
        <p:spPr/>
        <p:txBody>
          <a:bodyPr/>
          <a:lstStyle/>
          <a:p>
            <a:fld id="{DED30707-C693-4C61-90C8-BFA0A9AD294F}" type="slidenum">
              <a:rPr lang="it-IT" smtClean="0"/>
              <a:pPr/>
              <a:t>6</a:t>
            </a:fld>
            <a:endParaRPr lang="it-IT" dirty="0"/>
          </a:p>
        </p:txBody>
      </p:sp>
    </p:spTree>
    <p:extLst>
      <p:ext uri="{BB962C8B-B14F-4D97-AF65-F5344CB8AC3E}">
        <p14:creationId xmlns:p14="http://schemas.microsoft.com/office/powerpoint/2010/main" val="124954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a:solidFill>
                  <a:schemeClr val="tx1"/>
                </a:solidFill>
                <a:effectLst/>
                <a:latin typeface="+mn-lt"/>
                <a:ea typeface="+mn-ea"/>
                <a:cs typeface="+mn-cs"/>
              </a:rPr>
              <a:t>Jonassen (2008), l'apprendimento significativo si caratterizza per il suo essere attivo, costruttivo, intenzionale, autentico e cooperativo</a:t>
            </a:r>
            <a:endParaRPr lang="it-IT" dirty="0"/>
          </a:p>
        </p:txBody>
      </p:sp>
      <p:sp>
        <p:nvSpPr>
          <p:cNvPr id="4" name="Segnaposto numero diapositiva 3"/>
          <p:cNvSpPr>
            <a:spLocks noGrp="1"/>
          </p:cNvSpPr>
          <p:nvPr>
            <p:ph type="sldNum" sz="quarter" idx="10"/>
          </p:nvPr>
        </p:nvSpPr>
        <p:spPr/>
        <p:txBody>
          <a:bodyPr/>
          <a:lstStyle/>
          <a:p>
            <a:fld id="{DED30707-C693-4C61-90C8-BFA0A9AD294F}" type="slidenum">
              <a:rPr lang="it-IT" smtClean="0"/>
              <a:pPr/>
              <a:t>7</a:t>
            </a:fld>
            <a:endParaRPr lang="it-IT" dirty="0"/>
          </a:p>
        </p:txBody>
      </p:sp>
    </p:spTree>
    <p:extLst>
      <p:ext uri="{BB962C8B-B14F-4D97-AF65-F5344CB8AC3E}">
        <p14:creationId xmlns:p14="http://schemas.microsoft.com/office/powerpoint/2010/main" val="205921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8F63F25-2357-458F-B90D-4CB0B6F780C0}" type="slidenum">
              <a:rPr lang="it-IT" smtClean="0"/>
              <a:pPr/>
              <a:t>8</a:t>
            </a:fld>
            <a:endParaRPr lang="it-IT" dirty="0"/>
          </a:p>
        </p:txBody>
      </p:sp>
    </p:spTree>
    <p:extLst>
      <p:ext uri="{BB962C8B-B14F-4D97-AF65-F5344CB8AC3E}">
        <p14:creationId xmlns:p14="http://schemas.microsoft.com/office/powerpoint/2010/main" val="269592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98F63F25-2357-458F-B90D-4CB0B6F780C0}" type="slidenum">
              <a:rPr lang="it-IT" smtClean="0"/>
              <a:pPr/>
              <a:t>11</a:t>
            </a:fld>
            <a:endParaRPr lang="it-IT" dirty="0"/>
          </a:p>
        </p:txBody>
      </p:sp>
    </p:spTree>
    <p:extLst>
      <p:ext uri="{BB962C8B-B14F-4D97-AF65-F5344CB8AC3E}">
        <p14:creationId xmlns:p14="http://schemas.microsoft.com/office/powerpoint/2010/main" val="286532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baseline="0" dirty="0" smtClean="0">
                <a:solidFill>
                  <a:schemeClr val="tx1"/>
                </a:solidFill>
                <a:latin typeface="+mn-lt"/>
                <a:ea typeface="+mn-ea"/>
                <a:cs typeface="+mn-cs"/>
              </a:rPr>
              <a:t>Nelle prime due ore di formazione sono stati affrontati i seguenti argomenti: </a:t>
            </a:r>
          </a:p>
          <a:p>
            <a:r>
              <a:rPr lang="it-IT" sz="1200" kern="1200" baseline="0" dirty="0" smtClean="0">
                <a:solidFill>
                  <a:schemeClr val="tx1"/>
                </a:solidFill>
                <a:latin typeface="+mn-lt"/>
                <a:ea typeface="+mn-ea"/>
                <a:cs typeface="+mn-cs"/>
              </a:rPr>
              <a:t>··la divergenza di opinioni; le affermazioni necessarie, possibili e impossibili;</a:t>
            </a:r>
            <a:endParaRPr lang="it-IT" sz="1200" b="1"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··il dibattito e l’argomentazione come attività proprie dello spazio in cui si trovano affermazioni possibili; </a:t>
            </a:r>
          </a:p>
          <a:p>
            <a:r>
              <a:rPr lang="it-IT" sz="1200" kern="1200" baseline="0" dirty="0" smtClean="0">
                <a:solidFill>
                  <a:schemeClr val="tx1"/>
                </a:solidFill>
                <a:latin typeface="+mn-lt"/>
                <a:ea typeface="+mn-ea"/>
                <a:cs typeface="+mn-cs"/>
              </a:rPr>
              <a:t>··la differenza tra mera divergenza di opinioni, disaccordo e dibattito; </a:t>
            </a:r>
          </a:p>
          <a:p>
            <a:r>
              <a:rPr lang="it-IT" sz="1200" kern="1200" baseline="0" dirty="0" smtClean="0">
                <a:solidFill>
                  <a:schemeClr val="tx1"/>
                </a:solidFill>
                <a:latin typeface="+mn-lt"/>
                <a:ea typeface="+mn-ea"/>
                <a:cs typeface="+mn-cs"/>
              </a:rPr>
              <a:t>··il dibattito come metodo razionale di risoluzione del disaccordo; </a:t>
            </a:r>
          </a:p>
          <a:p>
            <a:r>
              <a:rPr lang="it-IT" sz="1200" kern="1200" baseline="0" dirty="0" smtClean="0">
                <a:solidFill>
                  <a:schemeClr val="tx1"/>
                </a:solidFill>
                <a:latin typeface="+mn-lt"/>
                <a:ea typeface="+mn-ea"/>
                <a:cs typeface="+mn-cs"/>
              </a:rPr>
              <a:t>··il modello minimo di controversia: protagonista vs antagonista; </a:t>
            </a:r>
          </a:p>
          <a:p>
            <a:r>
              <a:rPr lang="it-IT" sz="1200" kern="1200" baseline="0" dirty="0" smtClean="0">
                <a:solidFill>
                  <a:schemeClr val="tx1"/>
                </a:solidFill>
                <a:latin typeface="+mn-lt"/>
                <a:ea typeface="+mn-ea"/>
                <a:cs typeface="+mn-cs"/>
              </a:rPr>
              <a:t>··l’approccio corretto alla discussione; </a:t>
            </a:r>
          </a:p>
          <a:p>
            <a:r>
              <a:rPr lang="it-IT" sz="1200" kern="1200" baseline="0" dirty="0" smtClean="0">
                <a:solidFill>
                  <a:schemeClr val="tx1"/>
                </a:solidFill>
                <a:latin typeface="+mn-lt"/>
                <a:ea typeface="+mn-ea"/>
                <a:cs typeface="+mn-cs"/>
              </a:rPr>
              <a:t>··l’arte di ottenere ragione: convincere, persuadere; </a:t>
            </a:r>
          </a:p>
          <a:p>
            <a:r>
              <a:rPr lang="it-IT" sz="1200" kern="1200" baseline="0" dirty="0" smtClean="0">
                <a:solidFill>
                  <a:schemeClr val="tx1"/>
                </a:solidFill>
                <a:latin typeface="+mn-lt"/>
                <a:ea typeface="+mn-ea"/>
                <a:cs typeface="+mn-cs"/>
              </a:rPr>
              <a:t>··il discorso come percorso: condurre l’ascoltatore all’adesione alla propria tesi; </a:t>
            </a:r>
          </a:p>
          <a:p>
            <a:r>
              <a:rPr lang="it-IT" sz="1200" kern="1200" baseline="0" dirty="0" smtClean="0">
                <a:solidFill>
                  <a:schemeClr val="tx1"/>
                </a:solidFill>
                <a:latin typeface="+mn-lt"/>
                <a:ea typeface="+mn-ea"/>
                <a:cs typeface="+mn-cs"/>
              </a:rPr>
              <a:t>··argomentare e contro-argomentare; </a:t>
            </a:r>
          </a:p>
          <a:p>
            <a:r>
              <a:rPr lang="it-IT" sz="1200" kern="1200" baseline="0" dirty="0" smtClean="0">
                <a:solidFill>
                  <a:schemeClr val="tx1"/>
                </a:solidFill>
                <a:latin typeface="+mn-lt"/>
                <a:ea typeface="+mn-ea"/>
                <a:cs typeface="+mn-cs"/>
              </a:rPr>
              <a:t>··il metodo dialettico; </a:t>
            </a:r>
          </a:p>
          <a:p>
            <a:r>
              <a:rPr lang="it-IT" sz="1200" kern="1200" baseline="0" dirty="0" smtClean="0">
                <a:solidFill>
                  <a:schemeClr val="tx1"/>
                </a:solidFill>
                <a:latin typeface="+mn-lt"/>
                <a:ea typeface="+mn-ea"/>
                <a:cs typeface="+mn-cs"/>
              </a:rPr>
              <a:t>··la contraddizione. </a:t>
            </a:r>
          </a:p>
          <a:p>
            <a:endParaRPr lang="it-IT" sz="1200" i="1"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Nelle successive due ore di formazione sono stati affrontati i seguenti argomenti: </a:t>
            </a:r>
          </a:p>
          <a:p>
            <a:r>
              <a:rPr lang="it-IT" sz="1200" kern="1200" baseline="0" dirty="0" smtClean="0">
                <a:solidFill>
                  <a:schemeClr val="tx1"/>
                </a:solidFill>
                <a:latin typeface="+mn-lt"/>
                <a:ea typeface="+mn-ea"/>
                <a:cs typeface="+mn-cs"/>
              </a:rPr>
              <a:t>··le fallacie come ‘incidenti’ di percorso; esempi di fallacie; </a:t>
            </a:r>
          </a:p>
          <a:p>
            <a:r>
              <a:rPr lang="it-IT" sz="1200" kern="1200" baseline="0" dirty="0" smtClean="0">
                <a:solidFill>
                  <a:schemeClr val="tx1"/>
                </a:solidFill>
                <a:latin typeface="+mn-lt"/>
                <a:ea typeface="+mn-ea"/>
                <a:cs typeface="+mn-cs"/>
              </a:rPr>
              <a:t>··il discorso come un edificio da costruire piano per piano; </a:t>
            </a:r>
          </a:p>
          <a:p>
            <a:r>
              <a:rPr lang="it-IT" sz="1200" kern="1200" baseline="0" dirty="0" smtClean="0">
                <a:solidFill>
                  <a:schemeClr val="tx1"/>
                </a:solidFill>
                <a:latin typeface="+mn-lt"/>
                <a:ea typeface="+mn-ea"/>
                <a:cs typeface="+mn-cs"/>
              </a:rPr>
              <a:t>··il superamento delle principali obiezioni ad un discorso: trascuranza, ignoranza, dubbio generico e dubbio specifico; </a:t>
            </a:r>
          </a:p>
          <a:p>
            <a:r>
              <a:rPr lang="it-IT" sz="1200" kern="1200" baseline="0" dirty="0" smtClean="0">
                <a:solidFill>
                  <a:schemeClr val="tx1"/>
                </a:solidFill>
                <a:latin typeface="+mn-lt"/>
                <a:ea typeface="+mn-ea"/>
                <a:cs typeface="+mn-cs"/>
              </a:rPr>
              <a:t>··la costruzione dell’orazione secondo Cicerone: </a:t>
            </a:r>
            <a:r>
              <a:rPr lang="it-IT" sz="1200" i="1" kern="1200" baseline="0" dirty="0" smtClean="0">
                <a:solidFill>
                  <a:schemeClr val="tx1"/>
                </a:solidFill>
                <a:latin typeface="+mn-lt"/>
                <a:ea typeface="+mn-ea"/>
                <a:cs typeface="+mn-cs"/>
              </a:rPr>
              <a:t>inventio, dispositio, elocutio, memoria, actio; </a:t>
            </a:r>
          </a:p>
          <a:p>
            <a:r>
              <a:rPr lang="it-IT" sz="1200" kern="1200" baseline="0" dirty="0" err="1" smtClean="0">
                <a:solidFill>
                  <a:schemeClr val="tx1"/>
                </a:solidFill>
                <a:latin typeface="+mn-lt"/>
                <a:ea typeface="+mn-ea"/>
                <a:cs typeface="+mn-cs"/>
              </a:rPr>
              <a:t>··presentazione</a:t>
            </a:r>
            <a:r>
              <a:rPr lang="it-IT" sz="1200" kern="1200" baseline="0" dirty="0" smtClean="0">
                <a:solidFill>
                  <a:schemeClr val="tx1"/>
                </a:solidFill>
                <a:latin typeface="+mn-lt"/>
                <a:ea typeface="+mn-ea"/>
                <a:cs typeface="+mn-cs"/>
              </a:rPr>
              <a:t> e spiegazione della struttura del torneo di dibattito; </a:t>
            </a:r>
          </a:p>
          <a:p>
            <a:r>
              <a:rPr lang="it-IT" sz="1200" kern="1200" baseline="0" dirty="0" err="1" smtClean="0">
                <a:solidFill>
                  <a:schemeClr val="tx1"/>
                </a:solidFill>
                <a:latin typeface="+mn-lt"/>
                <a:ea typeface="+mn-ea"/>
                <a:cs typeface="+mn-cs"/>
              </a:rPr>
              <a:t>··presentazione</a:t>
            </a:r>
            <a:r>
              <a:rPr lang="it-IT" sz="1200" kern="1200" baseline="0" dirty="0" smtClean="0">
                <a:solidFill>
                  <a:schemeClr val="tx1"/>
                </a:solidFill>
                <a:latin typeface="+mn-lt"/>
                <a:ea typeface="+mn-ea"/>
                <a:cs typeface="+mn-cs"/>
              </a:rPr>
              <a:t> delle regole del buon dibattito. </a:t>
            </a:r>
          </a:p>
          <a:p>
            <a:endParaRPr lang="it-IT" sz="1200" i="1"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La squadra protagonista, che sostiene una tesi, affronta la squadra antagonista, che sostiene la tesi contraria. La gara, della durata complessiva di due ore circa, si articola in due tempi: il primo dedicato alla argomentazione della propria tesi da parte di ciascuna squadra; il secondo dedicato alla contro-argomentazione della tesi avversaria. </a:t>
            </a:r>
          </a:p>
          <a:p>
            <a:r>
              <a:rPr lang="it-IT" sz="1200" kern="1200" baseline="0" dirty="0" smtClean="0">
                <a:solidFill>
                  <a:schemeClr val="tx1"/>
                </a:solidFill>
                <a:latin typeface="+mn-lt"/>
                <a:ea typeface="+mn-ea"/>
                <a:cs typeface="+mn-cs"/>
              </a:rPr>
              <a:t>Fase argomentativa </a:t>
            </a:r>
          </a:p>
          <a:p>
            <a:r>
              <a:rPr lang="it-IT" sz="1200" kern="1200" baseline="0" dirty="0" smtClean="0">
                <a:solidFill>
                  <a:schemeClr val="tx1"/>
                </a:solidFill>
                <a:latin typeface="+mn-lt"/>
                <a:ea typeface="+mn-ea"/>
                <a:cs typeface="+mn-cs"/>
              </a:rPr>
              <a:t>ciascuna squadra ha a disposizione tre interventi (di 4 minuti ciascuno al massimo) con i quali esporre le principali ragioni a sostegno della </a:t>
            </a:r>
            <a:endParaRPr lang="it-IT" sz="1200" b="1"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propria tesi; </a:t>
            </a:r>
          </a:p>
          <a:p>
            <a:r>
              <a:rPr lang="it-IT" sz="1200" kern="1200" baseline="0" dirty="0" smtClean="0">
                <a:solidFill>
                  <a:schemeClr val="tx1"/>
                </a:solidFill>
                <a:latin typeface="+mn-lt"/>
                <a:ea typeface="+mn-ea"/>
                <a:cs typeface="+mn-cs"/>
              </a:rPr>
              <a:t>fase contro-argomentativa ciascuna squadra ha a disposizione tre interventi (di 4 minuti ciascuno al massimo) con i quali contestare la tesi avversaria. </a:t>
            </a:r>
          </a:p>
          <a:p>
            <a:endParaRPr lang="it-IT"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In ogni classe-squadra, i ragazzi interpretano ruoli distinti, a seconda delle loro propensioni naturali o delle loro aspirazioni: </a:t>
            </a:r>
          </a:p>
          <a:p>
            <a:r>
              <a:rPr lang="it-IT" sz="1200" kern="1200" baseline="0" dirty="0" err="1" smtClean="0">
                <a:solidFill>
                  <a:schemeClr val="tx1"/>
                </a:solidFill>
                <a:latin typeface="+mn-lt"/>
                <a:ea typeface="+mn-ea"/>
                <a:cs typeface="+mn-cs"/>
              </a:rPr>
              <a:t>··i</a:t>
            </a:r>
            <a:r>
              <a:rPr lang="it-IT" sz="1200" kern="1200" baseline="0" dirty="0" smtClean="0">
                <a:solidFill>
                  <a:schemeClr val="tx1"/>
                </a:solidFill>
                <a:latin typeface="+mn-lt"/>
                <a:ea typeface="+mn-ea"/>
                <a:cs typeface="+mn-cs"/>
              </a:rPr>
              <a:t> ‘cercatori’ si occupano dell’attività topica di reperimento delle fonti e delle informazioni utili; </a:t>
            </a:r>
          </a:p>
          <a:p>
            <a:r>
              <a:rPr lang="it-IT" sz="1200" kern="1200" baseline="0" dirty="0" err="1" smtClean="0">
                <a:solidFill>
                  <a:schemeClr val="tx1"/>
                </a:solidFill>
                <a:latin typeface="+mn-lt"/>
                <a:ea typeface="+mn-ea"/>
                <a:cs typeface="+mn-cs"/>
              </a:rPr>
              <a:t>··gli</a:t>
            </a:r>
            <a:r>
              <a:rPr lang="it-IT" sz="1200" kern="1200" baseline="0" dirty="0" smtClean="0">
                <a:solidFill>
                  <a:schemeClr val="tx1"/>
                </a:solidFill>
                <a:latin typeface="+mn-lt"/>
                <a:ea typeface="+mn-ea"/>
                <a:cs typeface="+mn-cs"/>
              </a:rPr>
              <a:t> ‘organizzatori-estensori’ si occupano di ordinare il materiale reperito, progettando la struttura dell’argomentazione; </a:t>
            </a:r>
          </a:p>
          <a:p>
            <a:r>
              <a:rPr lang="it-IT" sz="1200" kern="1200" baseline="0" dirty="0" err="1" smtClean="0">
                <a:solidFill>
                  <a:schemeClr val="tx1"/>
                </a:solidFill>
                <a:latin typeface="+mn-lt"/>
                <a:ea typeface="+mn-ea"/>
                <a:cs typeface="+mn-cs"/>
              </a:rPr>
              <a:t>··gli</a:t>
            </a:r>
            <a:r>
              <a:rPr lang="it-IT" sz="1200" kern="1200" baseline="0" dirty="0" smtClean="0">
                <a:solidFill>
                  <a:schemeClr val="tx1"/>
                </a:solidFill>
                <a:latin typeface="+mn-lt"/>
                <a:ea typeface="+mn-ea"/>
                <a:cs typeface="+mn-cs"/>
              </a:rPr>
              <a:t> ‘attori’ si occupano di esporre il discorso di fronte al pubblico e alla giuria; </a:t>
            </a:r>
          </a:p>
          <a:p>
            <a:r>
              <a:rPr lang="it-IT" sz="1200" kern="1200" baseline="0" dirty="0" err="1" smtClean="0">
                <a:solidFill>
                  <a:schemeClr val="tx1"/>
                </a:solidFill>
                <a:latin typeface="+mn-lt"/>
                <a:ea typeface="+mn-ea"/>
                <a:cs typeface="+mn-cs"/>
              </a:rPr>
              <a:t>··i</a:t>
            </a:r>
            <a:r>
              <a:rPr lang="it-IT" sz="1200" kern="1200" baseline="0" dirty="0" smtClean="0">
                <a:solidFill>
                  <a:schemeClr val="tx1"/>
                </a:solidFill>
                <a:latin typeface="+mn-lt"/>
                <a:ea typeface="+mn-ea"/>
                <a:cs typeface="+mn-cs"/>
              </a:rPr>
              <a:t> ‘confutatori’ si occupano di analizzare il discorso avversario al fine di scovare incongruenze, fallacie o contraddizioni. </a:t>
            </a:r>
          </a:p>
          <a:p>
            <a:endParaRPr lang="it-IT"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Le classi sono valutate da una giuria (costituita da esperti esterni alle scuole) in base ad una serie di parametri contenuti in apposite griglie di valutazione. A termine del dibattito, la giuria dichiara la squadra vincitrice, commentando con gli studenti l’andamento e l’esito della gara. </a:t>
            </a:r>
          </a:p>
          <a:p>
            <a:r>
              <a:rPr lang="it-IT" sz="1200" kern="1200" baseline="0" dirty="0" smtClean="0">
                <a:solidFill>
                  <a:schemeClr val="tx1"/>
                </a:solidFill>
                <a:latin typeface="+mn-lt"/>
                <a:ea typeface="+mn-ea"/>
                <a:cs typeface="+mn-cs"/>
              </a:rPr>
              <a:t>Particolare attenzione è stata prestata proprio alla elaborazione delle griglie. Il prototipo sviluppato prevede che ogni intervento sia valutato: </a:t>
            </a:r>
          </a:p>
          <a:p>
            <a:r>
              <a:rPr lang="it-IT" sz="1200" kern="1200" baseline="0" dirty="0" err="1" smtClean="0">
                <a:solidFill>
                  <a:schemeClr val="tx1"/>
                </a:solidFill>
                <a:latin typeface="+mn-lt"/>
                <a:ea typeface="+mn-ea"/>
                <a:cs typeface="+mn-cs"/>
              </a:rPr>
              <a:t>··quanto</a:t>
            </a:r>
            <a:r>
              <a:rPr lang="it-IT" sz="1200" kern="1200" baseline="0" dirty="0" smtClean="0">
                <a:solidFill>
                  <a:schemeClr val="tx1"/>
                </a:solidFill>
                <a:latin typeface="+mn-lt"/>
                <a:ea typeface="+mn-ea"/>
                <a:cs typeface="+mn-cs"/>
              </a:rPr>
              <a:t> al contenuto, per la qualità argomentativa e contro-argomentativa (capacità di conferire fondamento logico-argomentativo alle proprie affermazioni), la quantità informativa (sufficiente numero di fonti, completezza di ambiti e contenuti), la pertinenza (coerenza interna e rilevanza dei contenuti); </a:t>
            </a:r>
          </a:p>
          <a:p>
            <a:r>
              <a:rPr lang="it-IT" sz="1200" kern="1200" baseline="0" dirty="0" err="1" smtClean="0">
                <a:solidFill>
                  <a:schemeClr val="tx1"/>
                </a:solidFill>
                <a:latin typeface="+mn-lt"/>
                <a:ea typeface="+mn-ea"/>
                <a:cs typeface="+mn-cs"/>
              </a:rPr>
              <a:t>··quanto</a:t>
            </a:r>
            <a:r>
              <a:rPr lang="it-IT" sz="1200" kern="1200" baseline="0" dirty="0" smtClean="0">
                <a:solidFill>
                  <a:schemeClr val="tx1"/>
                </a:solidFill>
                <a:latin typeface="+mn-lt"/>
                <a:ea typeface="+mn-ea"/>
                <a:cs typeface="+mn-cs"/>
              </a:rPr>
              <a:t> alla forma, per la chiarezza espositiva, il lessico utilizzato, il tono di voce e la dizione (pronuncia chiara, ritmo fluido, ricorso a pause e silenzi), i fattori non verbali (gestualità, postura corporale ed espressione facciale, padronanza dello spazio e della “scena”, contatto visivo con l’uditorio). </a:t>
            </a:r>
            <a:endParaRPr lang="it-IT" sz="12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98F63F25-2357-458F-B90D-4CB0B6F780C0}" type="slidenum">
              <a:rPr lang="it-IT" smtClean="0"/>
              <a:pPr/>
              <a:t>18</a:t>
            </a:fld>
            <a:endParaRPr lang="it-IT" dirty="0"/>
          </a:p>
        </p:txBody>
      </p:sp>
    </p:spTree>
    <p:extLst>
      <p:ext uri="{BB962C8B-B14F-4D97-AF65-F5344CB8AC3E}">
        <p14:creationId xmlns:p14="http://schemas.microsoft.com/office/powerpoint/2010/main" val="2865326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baseline="0" dirty="0" smtClean="0">
                <a:solidFill>
                  <a:schemeClr val="tx1"/>
                </a:solidFill>
                <a:latin typeface="+mn-lt"/>
                <a:ea typeface="+mn-ea"/>
                <a:cs typeface="+mn-cs"/>
              </a:rPr>
              <a:t>Nelle prime due ore di formazione sono stati affrontati i seguenti argomenti: </a:t>
            </a:r>
          </a:p>
          <a:p>
            <a:r>
              <a:rPr lang="it-IT" sz="1200" kern="1200" baseline="0" dirty="0" err="1" smtClean="0">
                <a:solidFill>
                  <a:schemeClr val="tx1"/>
                </a:solidFill>
                <a:latin typeface="+mn-lt"/>
                <a:ea typeface="+mn-ea"/>
                <a:cs typeface="+mn-cs"/>
              </a:rPr>
              <a:t>··la</a:t>
            </a:r>
            <a:r>
              <a:rPr lang="it-IT" sz="1200" kern="1200" baseline="0" dirty="0" smtClean="0">
                <a:solidFill>
                  <a:schemeClr val="tx1"/>
                </a:solidFill>
                <a:latin typeface="+mn-lt"/>
                <a:ea typeface="+mn-ea"/>
                <a:cs typeface="+mn-cs"/>
              </a:rPr>
              <a:t> divergenza di opinioni; le affermazioni necessarie, possibili e impossibili;</a:t>
            </a:r>
            <a:r>
              <a:rPr lang="it-IT" sz="1200" b="1" kern="1200" baseline="0" dirty="0" smtClean="0">
                <a:solidFill>
                  <a:schemeClr val="tx1"/>
                </a:solidFill>
                <a:latin typeface="+mn-lt"/>
                <a:ea typeface="+mn-ea"/>
                <a:cs typeface="+mn-cs"/>
              </a:rPr>
              <a:t>6 </a:t>
            </a:r>
          </a:p>
          <a:p>
            <a:r>
              <a:rPr lang="it-IT" sz="1200" kern="1200" baseline="0" dirty="0" err="1" smtClean="0">
                <a:solidFill>
                  <a:schemeClr val="tx1"/>
                </a:solidFill>
                <a:latin typeface="+mn-lt"/>
                <a:ea typeface="+mn-ea"/>
                <a:cs typeface="+mn-cs"/>
              </a:rPr>
              <a:t>··il</a:t>
            </a:r>
            <a:r>
              <a:rPr lang="it-IT" sz="1200" kern="1200" baseline="0" dirty="0" smtClean="0">
                <a:solidFill>
                  <a:schemeClr val="tx1"/>
                </a:solidFill>
                <a:latin typeface="+mn-lt"/>
                <a:ea typeface="+mn-ea"/>
                <a:cs typeface="+mn-cs"/>
              </a:rPr>
              <a:t> dibattito e l’argomentazione come attività proprie dello spazio in cui si trovano affermazioni possibili; </a:t>
            </a:r>
          </a:p>
          <a:p>
            <a:r>
              <a:rPr lang="it-IT" sz="1200" kern="1200" baseline="0" dirty="0" err="1" smtClean="0">
                <a:solidFill>
                  <a:schemeClr val="tx1"/>
                </a:solidFill>
                <a:latin typeface="+mn-lt"/>
                <a:ea typeface="+mn-ea"/>
                <a:cs typeface="+mn-cs"/>
              </a:rPr>
              <a:t>··la</a:t>
            </a:r>
            <a:r>
              <a:rPr lang="it-IT" sz="1200" kern="1200" baseline="0" dirty="0" smtClean="0">
                <a:solidFill>
                  <a:schemeClr val="tx1"/>
                </a:solidFill>
                <a:latin typeface="+mn-lt"/>
                <a:ea typeface="+mn-ea"/>
                <a:cs typeface="+mn-cs"/>
              </a:rPr>
              <a:t> differenza tra mera divergenza di opinioni, disaccordo e dibattito; </a:t>
            </a:r>
          </a:p>
          <a:p>
            <a:r>
              <a:rPr lang="it-IT" sz="1200" kern="1200" baseline="0" dirty="0" err="1" smtClean="0">
                <a:solidFill>
                  <a:schemeClr val="tx1"/>
                </a:solidFill>
                <a:latin typeface="+mn-lt"/>
                <a:ea typeface="+mn-ea"/>
                <a:cs typeface="+mn-cs"/>
              </a:rPr>
              <a:t>··il</a:t>
            </a:r>
            <a:r>
              <a:rPr lang="it-IT" sz="1200" kern="1200" baseline="0" dirty="0" smtClean="0">
                <a:solidFill>
                  <a:schemeClr val="tx1"/>
                </a:solidFill>
                <a:latin typeface="+mn-lt"/>
                <a:ea typeface="+mn-ea"/>
                <a:cs typeface="+mn-cs"/>
              </a:rPr>
              <a:t> dibattito come metodo razionale di risoluzione del disaccordo; </a:t>
            </a:r>
          </a:p>
          <a:p>
            <a:r>
              <a:rPr lang="it-IT" sz="1200" kern="1200" baseline="0" dirty="0" err="1" smtClean="0">
                <a:solidFill>
                  <a:schemeClr val="tx1"/>
                </a:solidFill>
                <a:latin typeface="+mn-lt"/>
                <a:ea typeface="+mn-ea"/>
                <a:cs typeface="+mn-cs"/>
              </a:rPr>
              <a:t>··il</a:t>
            </a:r>
            <a:r>
              <a:rPr lang="it-IT" sz="1200" kern="1200" baseline="0" dirty="0" smtClean="0">
                <a:solidFill>
                  <a:schemeClr val="tx1"/>
                </a:solidFill>
                <a:latin typeface="+mn-lt"/>
                <a:ea typeface="+mn-ea"/>
                <a:cs typeface="+mn-cs"/>
              </a:rPr>
              <a:t> modello minimo di controversia: protagonista vs antagonista; </a:t>
            </a:r>
          </a:p>
          <a:p>
            <a:r>
              <a:rPr lang="it-IT" sz="1200" kern="1200" baseline="0" dirty="0" err="1" smtClean="0">
                <a:solidFill>
                  <a:schemeClr val="tx1"/>
                </a:solidFill>
                <a:latin typeface="+mn-lt"/>
                <a:ea typeface="+mn-ea"/>
                <a:cs typeface="+mn-cs"/>
              </a:rPr>
              <a:t>··l</a:t>
            </a:r>
            <a:r>
              <a:rPr lang="it-IT" sz="1200" kern="1200" baseline="0" dirty="0" smtClean="0">
                <a:solidFill>
                  <a:schemeClr val="tx1"/>
                </a:solidFill>
                <a:latin typeface="+mn-lt"/>
                <a:ea typeface="+mn-ea"/>
                <a:cs typeface="+mn-cs"/>
              </a:rPr>
              <a:t>’approccio corretto alla discussione; </a:t>
            </a:r>
          </a:p>
          <a:p>
            <a:r>
              <a:rPr lang="it-IT" sz="1200" kern="1200" baseline="0" dirty="0" err="1" smtClean="0">
                <a:solidFill>
                  <a:schemeClr val="tx1"/>
                </a:solidFill>
                <a:latin typeface="+mn-lt"/>
                <a:ea typeface="+mn-ea"/>
                <a:cs typeface="+mn-cs"/>
              </a:rPr>
              <a:t>··l</a:t>
            </a:r>
            <a:r>
              <a:rPr lang="it-IT" sz="1200" kern="1200" baseline="0" dirty="0" smtClean="0">
                <a:solidFill>
                  <a:schemeClr val="tx1"/>
                </a:solidFill>
                <a:latin typeface="+mn-lt"/>
                <a:ea typeface="+mn-ea"/>
                <a:cs typeface="+mn-cs"/>
              </a:rPr>
              <a:t>’arte di ottenere ragione: convincere, persuadere; </a:t>
            </a:r>
          </a:p>
          <a:p>
            <a:r>
              <a:rPr lang="it-IT" sz="1200" kern="1200" baseline="0" dirty="0" err="1" smtClean="0">
                <a:solidFill>
                  <a:schemeClr val="tx1"/>
                </a:solidFill>
                <a:latin typeface="+mn-lt"/>
                <a:ea typeface="+mn-ea"/>
                <a:cs typeface="+mn-cs"/>
              </a:rPr>
              <a:t>··il</a:t>
            </a:r>
            <a:r>
              <a:rPr lang="it-IT" sz="1200" kern="1200" baseline="0" dirty="0" smtClean="0">
                <a:solidFill>
                  <a:schemeClr val="tx1"/>
                </a:solidFill>
                <a:latin typeface="+mn-lt"/>
                <a:ea typeface="+mn-ea"/>
                <a:cs typeface="+mn-cs"/>
              </a:rPr>
              <a:t> discorso come percorso: condurre l’ascoltatore all’adesione alla propria tesi; </a:t>
            </a:r>
          </a:p>
          <a:p>
            <a:r>
              <a:rPr lang="it-IT" sz="1200" kern="1200" baseline="0" dirty="0" err="1" smtClean="0">
                <a:solidFill>
                  <a:schemeClr val="tx1"/>
                </a:solidFill>
                <a:latin typeface="+mn-lt"/>
                <a:ea typeface="+mn-ea"/>
                <a:cs typeface="+mn-cs"/>
              </a:rPr>
              <a:t>··argomentare</a:t>
            </a:r>
            <a:r>
              <a:rPr lang="it-IT" sz="1200" kern="1200" baseline="0" dirty="0" smtClean="0">
                <a:solidFill>
                  <a:schemeClr val="tx1"/>
                </a:solidFill>
                <a:latin typeface="+mn-lt"/>
                <a:ea typeface="+mn-ea"/>
                <a:cs typeface="+mn-cs"/>
              </a:rPr>
              <a:t> e contro-argomentare; </a:t>
            </a:r>
          </a:p>
          <a:p>
            <a:r>
              <a:rPr lang="it-IT" sz="1200" kern="1200" baseline="0" dirty="0" err="1" smtClean="0">
                <a:solidFill>
                  <a:schemeClr val="tx1"/>
                </a:solidFill>
                <a:latin typeface="+mn-lt"/>
                <a:ea typeface="+mn-ea"/>
                <a:cs typeface="+mn-cs"/>
              </a:rPr>
              <a:t>··il</a:t>
            </a:r>
            <a:r>
              <a:rPr lang="it-IT" sz="1200" kern="1200" baseline="0" dirty="0" smtClean="0">
                <a:solidFill>
                  <a:schemeClr val="tx1"/>
                </a:solidFill>
                <a:latin typeface="+mn-lt"/>
                <a:ea typeface="+mn-ea"/>
                <a:cs typeface="+mn-cs"/>
              </a:rPr>
              <a:t> metodo dialettico; </a:t>
            </a:r>
          </a:p>
          <a:p>
            <a:r>
              <a:rPr lang="it-IT" sz="1200" kern="1200" baseline="0" dirty="0" err="1" smtClean="0">
                <a:solidFill>
                  <a:schemeClr val="tx1"/>
                </a:solidFill>
                <a:latin typeface="+mn-lt"/>
                <a:ea typeface="+mn-ea"/>
                <a:cs typeface="+mn-cs"/>
              </a:rPr>
              <a:t>··la</a:t>
            </a:r>
            <a:r>
              <a:rPr lang="it-IT" sz="1200" kern="1200" baseline="0" dirty="0" smtClean="0">
                <a:solidFill>
                  <a:schemeClr val="tx1"/>
                </a:solidFill>
                <a:latin typeface="+mn-lt"/>
                <a:ea typeface="+mn-ea"/>
                <a:cs typeface="+mn-cs"/>
              </a:rPr>
              <a:t> contraddizione. </a:t>
            </a:r>
          </a:p>
          <a:p>
            <a:endParaRPr lang="it-IT" sz="1200" i="1"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Nelle successive due ore di formazione sono stati affrontati i seguenti argomenti: </a:t>
            </a:r>
          </a:p>
          <a:p>
            <a:r>
              <a:rPr lang="it-IT" sz="1200" kern="1200" baseline="0" dirty="0" err="1" smtClean="0">
                <a:solidFill>
                  <a:schemeClr val="tx1"/>
                </a:solidFill>
                <a:latin typeface="+mn-lt"/>
                <a:ea typeface="+mn-ea"/>
                <a:cs typeface="+mn-cs"/>
              </a:rPr>
              <a:t>··le</a:t>
            </a:r>
            <a:r>
              <a:rPr lang="it-IT" sz="1200" kern="1200" baseline="0" dirty="0" smtClean="0">
                <a:solidFill>
                  <a:schemeClr val="tx1"/>
                </a:solidFill>
                <a:latin typeface="+mn-lt"/>
                <a:ea typeface="+mn-ea"/>
                <a:cs typeface="+mn-cs"/>
              </a:rPr>
              <a:t> fallacie come ‘incidenti’ di percorso; esempi di fallacie; </a:t>
            </a:r>
          </a:p>
          <a:p>
            <a:r>
              <a:rPr lang="it-IT" sz="1200" kern="1200" baseline="0" dirty="0" err="1" smtClean="0">
                <a:solidFill>
                  <a:schemeClr val="tx1"/>
                </a:solidFill>
                <a:latin typeface="+mn-lt"/>
                <a:ea typeface="+mn-ea"/>
                <a:cs typeface="+mn-cs"/>
              </a:rPr>
              <a:t>··il</a:t>
            </a:r>
            <a:r>
              <a:rPr lang="it-IT" sz="1200" kern="1200" baseline="0" dirty="0" smtClean="0">
                <a:solidFill>
                  <a:schemeClr val="tx1"/>
                </a:solidFill>
                <a:latin typeface="+mn-lt"/>
                <a:ea typeface="+mn-ea"/>
                <a:cs typeface="+mn-cs"/>
              </a:rPr>
              <a:t> discorso come un edificio da costruire piano per piano; </a:t>
            </a:r>
          </a:p>
          <a:p>
            <a:r>
              <a:rPr lang="it-IT" sz="1200" kern="1200" baseline="0" dirty="0" err="1" smtClean="0">
                <a:solidFill>
                  <a:schemeClr val="tx1"/>
                </a:solidFill>
                <a:latin typeface="+mn-lt"/>
                <a:ea typeface="+mn-ea"/>
                <a:cs typeface="+mn-cs"/>
              </a:rPr>
              <a:t>··il</a:t>
            </a:r>
            <a:r>
              <a:rPr lang="it-IT" sz="1200" kern="1200" baseline="0" dirty="0" smtClean="0">
                <a:solidFill>
                  <a:schemeClr val="tx1"/>
                </a:solidFill>
                <a:latin typeface="+mn-lt"/>
                <a:ea typeface="+mn-ea"/>
                <a:cs typeface="+mn-cs"/>
              </a:rPr>
              <a:t> superamento delle principali obiezioni ad un discorso: trascuranza, ignoranza, dubbio generico e dubbio specifico; </a:t>
            </a:r>
          </a:p>
          <a:p>
            <a:r>
              <a:rPr lang="it-IT" sz="1200" kern="1200" baseline="0" dirty="0" smtClean="0">
                <a:solidFill>
                  <a:schemeClr val="tx1"/>
                </a:solidFill>
                <a:latin typeface="+mn-lt"/>
                <a:ea typeface="+mn-ea"/>
                <a:cs typeface="+mn-cs"/>
              </a:rPr>
              <a:t>··la costruzione dell’orazione secondo Cicerone: </a:t>
            </a:r>
            <a:r>
              <a:rPr lang="it-IT" sz="1200" i="1" kern="1200" baseline="0" dirty="0" smtClean="0">
                <a:solidFill>
                  <a:schemeClr val="tx1"/>
                </a:solidFill>
                <a:latin typeface="+mn-lt"/>
                <a:ea typeface="+mn-ea"/>
                <a:cs typeface="+mn-cs"/>
              </a:rPr>
              <a:t>inventio, dispositio, elocutio, memoria, actio; </a:t>
            </a:r>
          </a:p>
          <a:p>
            <a:r>
              <a:rPr lang="it-IT" sz="1200" kern="1200" baseline="0" dirty="0" err="1" smtClean="0">
                <a:solidFill>
                  <a:schemeClr val="tx1"/>
                </a:solidFill>
                <a:latin typeface="+mn-lt"/>
                <a:ea typeface="+mn-ea"/>
                <a:cs typeface="+mn-cs"/>
              </a:rPr>
              <a:t>··presentazione</a:t>
            </a:r>
            <a:r>
              <a:rPr lang="it-IT" sz="1200" kern="1200" baseline="0" dirty="0" smtClean="0">
                <a:solidFill>
                  <a:schemeClr val="tx1"/>
                </a:solidFill>
                <a:latin typeface="+mn-lt"/>
                <a:ea typeface="+mn-ea"/>
                <a:cs typeface="+mn-cs"/>
              </a:rPr>
              <a:t> e spiegazione della struttura del torneo di dibattito; </a:t>
            </a:r>
          </a:p>
          <a:p>
            <a:r>
              <a:rPr lang="it-IT" sz="1200" kern="1200" baseline="0" dirty="0" err="1" smtClean="0">
                <a:solidFill>
                  <a:schemeClr val="tx1"/>
                </a:solidFill>
                <a:latin typeface="+mn-lt"/>
                <a:ea typeface="+mn-ea"/>
                <a:cs typeface="+mn-cs"/>
              </a:rPr>
              <a:t>··presentazione</a:t>
            </a:r>
            <a:r>
              <a:rPr lang="it-IT" sz="1200" kern="1200" baseline="0" dirty="0" smtClean="0">
                <a:solidFill>
                  <a:schemeClr val="tx1"/>
                </a:solidFill>
                <a:latin typeface="+mn-lt"/>
                <a:ea typeface="+mn-ea"/>
                <a:cs typeface="+mn-cs"/>
              </a:rPr>
              <a:t> delle regole del buon dibattito. </a:t>
            </a:r>
          </a:p>
          <a:p>
            <a:endParaRPr lang="it-IT" sz="1200" i="1"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La squadra protagonista, che sostiene una tesi, affronta la squadra antagonista, che sostiene la tesi contraria. La gara, della durata complessiva di due ore circa, si articola in due tempi: il primo dedicato alla argomentazione della propria tesi da parte di ciascuna squadra; il secondo dedicato alla contro-argomentazione della tesi avversaria. </a:t>
            </a:r>
          </a:p>
          <a:p>
            <a:r>
              <a:rPr lang="it-IT" sz="1200" kern="1200" baseline="0" dirty="0" smtClean="0">
                <a:solidFill>
                  <a:schemeClr val="tx1"/>
                </a:solidFill>
                <a:latin typeface="+mn-lt"/>
                <a:ea typeface="+mn-ea"/>
                <a:cs typeface="+mn-cs"/>
              </a:rPr>
              <a:t>Fase argomentativa </a:t>
            </a:r>
          </a:p>
          <a:p>
            <a:r>
              <a:rPr lang="it-IT" sz="1200" kern="1200" baseline="0" dirty="0" smtClean="0">
                <a:solidFill>
                  <a:schemeClr val="tx1"/>
                </a:solidFill>
                <a:latin typeface="+mn-lt"/>
                <a:ea typeface="+mn-ea"/>
                <a:cs typeface="+mn-cs"/>
              </a:rPr>
              <a:t>ciascuna squadra ha a disposizione tre interventi (di 4 minuti ciascuno al massimo) con i quali esporre le principali ragioni a sostegno della </a:t>
            </a:r>
            <a:endParaRPr lang="it-IT" sz="1200" b="1"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propria tesi; </a:t>
            </a:r>
          </a:p>
          <a:p>
            <a:r>
              <a:rPr lang="it-IT" sz="1200" kern="1200" baseline="0" dirty="0" smtClean="0">
                <a:solidFill>
                  <a:schemeClr val="tx1"/>
                </a:solidFill>
                <a:latin typeface="+mn-lt"/>
                <a:ea typeface="+mn-ea"/>
                <a:cs typeface="+mn-cs"/>
              </a:rPr>
              <a:t>fase contro-argomentativa ciascuna squadra ha a disposizione tre interventi (di 4 minuti ciascuno al massimo) con i quali contestare la tesi avversaria. </a:t>
            </a:r>
          </a:p>
          <a:p>
            <a:endParaRPr lang="it-IT"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In ogni classe-squadra, i ragazzi interpretano ruoli distinti, a seconda delle loro propensioni naturali o delle loro aspirazioni: </a:t>
            </a:r>
          </a:p>
          <a:p>
            <a:r>
              <a:rPr lang="it-IT" sz="1200" kern="1200" baseline="0" dirty="0" err="1" smtClean="0">
                <a:solidFill>
                  <a:schemeClr val="tx1"/>
                </a:solidFill>
                <a:latin typeface="+mn-lt"/>
                <a:ea typeface="+mn-ea"/>
                <a:cs typeface="+mn-cs"/>
              </a:rPr>
              <a:t>··i</a:t>
            </a:r>
            <a:r>
              <a:rPr lang="it-IT" sz="1200" kern="1200" baseline="0" dirty="0" smtClean="0">
                <a:solidFill>
                  <a:schemeClr val="tx1"/>
                </a:solidFill>
                <a:latin typeface="+mn-lt"/>
                <a:ea typeface="+mn-ea"/>
                <a:cs typeface="+mn-cs"/>
              </a:rPr>
              <a:t> ‘cercatori’ si occupano dell’attività topica di reperimento delle fonti e delle informazioni utili; </a:t>
            </a:r>
          </a:p>
          <a:p>
            <a:r>
              <a:rPr lang="it-IT" sz="1200" kern="1200" baseline="0" dirty="0" err="1" smtClean="0">
                <a:solidFill>
                  <a:schemeClr val="tx1"/>
                </a:solidFill>
                <a:latin typeface="+mn-lt"/>
                <a:ea typeface="+mn-ea"/>
                <a:cs typeface="+mn-cs"/>
              </a:rPr>
              <a:t>··gli</a:t>
            </a:r>
            <a:r>
              <a:rPr lang="it-IT" sz="1200" kern="1200" baseline="0" dirty="0" smtClean="0">
                <a:solidFill>
                  <a:schemeClr val="tx1"/>
                </a:solidFill>
                <a:latin typeface="+mn-lt"/>
                <a:ea typeface="+mn-ea"/>
                <a:cs typeface="+mn-cs"/>
              </a:rPr>
              <a:t> ‘organizzatori-estensori’ si occupano di ordinare il materiale reperito, progettando la struttura dell’argomentazione; </a:t>
            </a:r>
          </a:p>
          <a:p>
            <a:r>
              <a:rPr lang="it-IT" sz="1200" kern="1200" baseline="0" dirty="0" err="1" smtClean="0">
                <a:solidFill>
                  <a:schemeClr val="tx1"/>
                </a:solidFill>
                <a:latin typeface="+mn-lt"/>
                <a:ea typeface="+mn-ea"/>
                <a:cs typeface="+mn-cs"/>
              </a:rPr>
              <a:t>··gli</a:t>
            </a:r>
            <a:r>
              <a:rPr lang="it-IT" sz="1200" kern="1200" baseline="0" dirty="0" smtClean="0">
                <a:solidFill>
                  <a:schemeClr val="tx1"/>
                </a:solidFill>
                <a:latin typeface="+mn-lt"/>
                <a:ea typeface="+mn-ea"/>
                <a:cs typeface="+mn-cs"/>
              </a:rPr>
              <a:t> ‘attori’ si occupano di esporre il discorso di fronte al pubblico e alla giuria; </a:t>
            </a:r>
          </a:p>
          <a:p>
            <a:r>
              <a:rPr lang="it-IT" sz="1200" kern="1200" baseline="0" dirty="0" err="1" smtClean="0">
                <a:solidFill>
                  <a:schemeClr val="tx1"/>
                </a:solidFill>
                <a:latin typeface="+mn-lt"/>
                <a:ea typeface="+mn-ea"/>
                <a:cs typeface="+mn-cs"/>
              </a:rPr>
              <a:t>··i</a:t>
            </a:r>
            <a:r>
              <a:rPr lang="it-IT" sz="1200" kern="1200" baseline="0" dirty="0" smtClean="0">
                <a:solidFill>
                  <a:schemeClr val="tx1"/>
                </a:solidFill>
                <a:latin typeface="+mn-lt"/>
                <a:ea typeface="+mn-ea"/>
                <a:cs typeface="+mn-cs"/>
              </a:rPr>
              <a:t> ‘confutatori’ si occupano di analizzare il discorso avversario al fine di scovare incongruenze, fallacie o contraddizioni. </a:t>
            </a:r>
          </a:p>
          <a:p>
            <a:endParaRPr lang="it-IT" sz="1200" kern="1200" baseline="0" dirty="0" smtClean="0">
              <a:solidFill>
                <a:schemeClr val="tx1"/>
              </a:solidFill>
              <a:latin typeface="+mn-lt"/>
              <a:ea typeface="+mn-ea"/>
              <a:cs typeface="+mn-cs"/>
            </a:endParaRPr>
          </a:p>
          <a:p>
            <a:r>
              <a:rPr lang="it-IT" sz="1200" kern="1200" baseline="0" dirty="0" smtClean="0">
                <a:solidFill>
                  <a:schemeClr val="tx1"/>
                </a:solidFill>
                <a:latin typeface="+mn-lt"/>
                <a:ea typeface="+mn-ea"/>
                <a:cs typeface="+mn-cs"/>
              </a:rPr>
              <a:t>Le classi sono valutate da una giuria (costituita da esperti esterni alle scuole) in base ad una serie di parametri contenuti in apposite griglie di valutazione. A termine del dibattito, la giuria dichiara la squadra vincitrice, commentando con gli studenti l’andamento e l’esito della gara. </a:t>
            </a:r>
          </a:p>
          <a:p>
            <a:r>
              <a:rPr lang="it-IT" sz="1200" kern="1200" baseline="0" dirty="0" smtClean="0">
                <a:solidFill>
                  <a:schemeClr val="tx1"/>
                </a:solidFill>
                <a:latin typeface="+mn-lt"/>
                <a:ea typeface="+mn-ea"/>
                <a:cs typeface="+mn-cs"/>
              </a:rPr>
              <a:t>Particolare attenzione è stata prestata proprio alla elaborazione delle griglie. Il prototipo sviluppato prevede che ogni intervento sia valutato: </a:t>
            </a:r>
          </a:p>
          <a:p>
            <a:r>
              <a:rPr lang="it-IT" sz="1200" kern="1200" baseline="0" dirty="0" err="1" smtClean="0">
                <a:solidFill>
                  <a:schemeClr val="tx1"/>
                </a:solidFill>
                <a:latin typeface="+mn-lt"/>
                <a:ea typeface="+mn-ea"/>
                <a:cs typeface="+mn-cs"/>
              </a:rPr>
              <a:t>··quanto</a:t>
            </a:r>
            <a:r>
              <a:rPr lang="it-IT" sz="1200" kern="1200" baseline="0" dirty="0" smtClean="0">
                <a:solidFill>
                  <a:schemeClr val="tx1"/>
                </a:solidFill>
                <a:latin typeface="+mn-lt"/>
                <a:ea typeface="+mn-ea"/>
                <a:cs typeface="+mn-cs"/>
              </a:rPr>
              <a:t> al contenuto, per la qualità argomentativa e contro-argomentativa (capacità di conferire fondamento logico-argomentativo alle proprie affermazioni), la quantità informativa (sufficiente numero di fonti, completezza di ambiti e contenuti), la pertinenza (coerenza interna e rilevanza dei contenuti); </a:t>
            </a:r>
          </a:p>
          <a:p>
            <a:r>
              <a:rPr lang="it-IT" sz="1200" kern="1200" baseline="0" dirty="0" err="1" smtClean="0">
                <a:solidFill>
                  <a:schemeClr val="tx1"/>
                </a:solidFill>
                <a:latin typeface="+mn-lt"/>
                <a:ea typeface="+mn-ea"/>
                <a:cs typeface="+mn-cs"/>
              </a:rPr>
              <a:t>··quanto</a:t>
            </a:r>
            <a:r>
              <a:rPr lang="it-IT" sz="1200" kern="1200" baseline="0" dirty="0" smtClean="0">
                <a:solidFill>
                  <a:schemeClr val="tx1"/>
                </a:solidFill>
                <a:latin typeface="+mn-lt"/>
                <a:ea typeface="+mn-ea"/>
                <a:cs typeface="+mn-cs"/>
              </a:rPr>
              <a:t> alla forma, per la chiarezza espositiva, il lessico utilizzato, il tono di voce e la dizione (pronuncia chiara, ritmo fluido, ricorso a pause e silenzi), i fattori non verbali (gestualità, postura corporale ed espressione facciale, padronanza dello spazio e della “scena”, contatto visivo con l’uditorio). </a:t>
            </a:r>
            <a:endParaRPr lang="it-IT" sz="12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98F63F25-2357-458F-B90D-4CB0B6F780C0}" type="slidenum">
              <a:rPr lang="it-IT" smtClean="0"/>
              <a:pPr/>
              <a:t>19</a:t>
            </a:fld>
            <a:endParaRPr lang="it-IT" dirty="0"/>
          </a:p>
        </p:txBody>
      </p:sp>
    </p:spTree>
    <p:extLst>
      <p:ext uri="{BB962C8B-B14F-4D97-AF65-F5344CB8AC3E}">
        <p14:creationId xmlns:p14="http://schemas.microsoft.com/office/powerpoint/2010/main" val="286532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Quadro Europeo delle Qualificazioni </a:t>
            </a:r>
          </a:p>
          <a:p>
            <a:r>
              <a:rPr lang="it-IT" dirty="0" smtClean="0"/>
              <a:t>Conoscenze indicano il risultato dell’assimilazione di informazioni attraverso l’apprendimento. </a:t>
            </a:r>
          </a:p>
          <a:p>
            <a:r>
              <a:rPr lang="it-IT" dirty="0" smtClean="0"/>
              <a:t>Le conoscenze sono l’insieme di fatti, principi, teorie e pratiche, relative a un settore di studio o di lavoro; le conoscenze sono descritte come teoriche e/o pratiche.  </a:t>
            </a:r>
          </a:p>
          <a:p>
            <a:r>
              <a:rPr lang="it-IT" dirty="0" smtClean="0"/>
              <a:t>Le abilità indicano le capacità di applicare conoscenze e di usare know-how per portare a termine compiti e risolvere problemi; le abilità sono descritte come cognitive (uso del pensiero logico, intuitivo e creativo) e pratiche (che implicano l’abilità manuale e l’uso di metodi, materiali, strumenti)</a:t>
            </a:r>
          </a:p>
          <a:p>
            <a:r>
              <a:rPr lang="it-IT" i="1" dirty="0" smtClean="0"/>
              <a:t>Le componenti fondamentali di ogni competenza: </a:t>
            </a:r>
          </a:p>
          <a:p>
            <a:pPr marL="228600" indent="-228600">
              <a:buAutoNum type="alphaLcParenR"/>
            </a:pPr>
            <a:r>
              <a:rPr lang="it-IT" dirty="0" smtClean="0"/>
              <a:t>Conoscenze concettuali significative, stabili, fruibili </a:t>
            </a:r>
          </a:p>
          <a:p>
            <a:pPr marL="228600" indent="-228600">
              <a:buAutoNum type="alphaLcParenR"/>
            </a:pPr>
            <a:r>
              <a:rPr lang="it-IT" dirty="0" smtClean="0"/>
              <a:t>Abilità, come schemi d’azione più o meno complessi e automatizzati </a:t>
            </a:r>
          </a:p>
          <a:p>
            <a:pPr marL="228600" indent="-228600">
              <a:buAutoNum type="alphaLcParenR"/>
            </a:pPr>
            <a:r>
              <a:rPr lang="it-IT" dirty="0" smtClean="0"/>
              <a:t>Disposizioni interne stabili: significati, valori, atteggiamenti, aspirazioni, desideri, ecc.</a:t>
            </a:r>
          </a:p>
          <a:p>
            <a:pPr marL="228600" indent="-228600">
              <a:buNone/>
            </a:pPr>
            <a:r>
              <a:rPr lang="it-IT" dirty="0" smtClean="0"/>
              <a:t>Per atteggiamento si intende qualunque rappresentazione cognitiva che riassuma la nostra valutazione di un oggetto - oggetto di atteggiamento </a:t>
            </a:r>
            <a:endParaRPr lang="it-IT" dirty="0"/>
          </a:p>
        </p:txBody>
      </p:sp>
      <p:sp>
        <p:nvSpPr>
          <p:cNvPr id="4" name="Segnaposto numero diapositiva 3"/>
          <p:cNvSpPr>
            <a:spLocks noGrp="1"/>
          </p:cNvSpPr>
          <p:nvPr>
            <p:ph type="sldNum" sz="quarter" idx="10"/>
          </p:nvPr>
        </p:nvSpPr>
        <p:spPr/>
        <p:txBody>
          <a:bodyPr/>
          <a:lstStyle/>
          <a:p>
            <a:fld id="{BC2A6C4F-3804-4C19-A7D1-6C76B1DA5C3B}" type="slidenum">
              <a:rPr lang="it-IT" smtClean="0"/>
              <a:pPr/>
              <a:t>20</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B6C8D37-3F1F-48D7-996D-015C1DAC7E0D}" type="datetime1">
              <a:rPr lang="it-IT" smtClean="0"/>
              <a:pPr/>
              <a:t>08/10/2018</a:t>
            </a:fld>
            <a:endParaRPr lang="it-IT"/>
          </a:p>
        </p:txBody>
      </p:sp>
      <p:sp>
        <p:nvSpPr>
          <p:cNvPr id="5" name="Segnaposto piè di pagina 4"/>
          <p:cNvSpPr>
            <a:spLocks noGrp="1"/>
          </p:cNvSpPr>
          <p:nvPr>
            <p:ph type="ftr" sz="quarter" idx="11"/>
          </p:nvPr>
        </p:nvSpPr>
        <p:spPr/>
        <p:txBody>
          <a:bodyPr/>
          <a:lstStyle/>
          <a:p>
            <a:r>
              <a:rPr lang="it-IT"/>
              <a:t>Antonia Carlini</a:t>
            </a:r>
          </a:p>
        </p:txBody>
      </p:sp>
      <p:sp>
        <p:nvSpPr>
          <p:cNvPr id="6" name="Segnaposto numero diapositiva 5"/>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41626F4-3E89-4A37-9F17-971D0B8FB14C}" type="datetime1">
              <a:rPr lang="it-IT" smtClean="0"/>
              <a:pPr/>
              <a:t>08/10/2018</a:t>
            </a:fld>
            <a:endParaRPr lang="it-IT"/>
          </a:p>
        </p:txBody>
      </p:sp>
      <p:sp>
        <p:nvSpPr>
          <p:cNvPr id="5" name="Segnaposto piè di pagina 4"/>
          <p:cNvSpPr>
            <a:spLocks noGrp="1"/>
          </p:cNvSpPr>
          <p:nvPr>
            <p:ph type="ftr" sz="quarter" idx="11"/>
          </p:nvPr>
        </p:nvSpPr>
        <p:spPr/>
        <p:txBody>
          <a:bodyPr/>
          <a:lstStyle/>
          <a:p>
            <a:r>
              <a:rPr lang="it-IT"/>
              <a:t>Antonia Carlini</a:t>
            </a:r>
          </a:p>
        </p:txBody>
      </p:sp>
      <p:sp>
        <p:nvSpPr>
          <p:cNvPr id="6" name="Segnaposto numero diapositiva 5"/>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8CE9B6F-2FB1-42AE-A76B-FAF3E5F48D2D}" type="datetime1">
              <a:rPr lang="it-IT" smtClean="0"/>
              <a:pPr/>
              <a:t>08/10/2018</a:t>
            </a:fld>
            <a:endParaRPr lang="it-IT"/>
          </a:p>
        </p:txBody>
      </p:sp>
      <p:sp>
        <p:nvSpPr>
          <p:cNvPr id="5" name="Segnaposto piè di pagina 4"/>
          <p:cNvSpPr>
            <a:spLocks noGrp="1"/>
          </p:cNvSpPr>
          <p:nvPr>
            <p:ph type="ftr" sz="quarter" idx="11"/>
          </p:nvPr>
        </p:nvSpPr>
        <p:spPr/>
        <p:txBody>
          <a:bodyPr/>
          <a:lstStyle/>
          <a:p>
            <a:r>
              <a:rPr lang="it-IT"/>
              <a:t>Antonia Carlini</a:t>
            </a:r>
          </a:p>
        </p:txBody>
      </p:sp>
      <p:sp>
        <p:nvSpPr>
          <p:cNvPr id="6" name="Segnaposto numero diapositiva 5"/>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3EF2FA9-5C9B-4932-AFBF-3952D148FE30}" type="datetime1">
              <a:rPr lang="it-IT" smtClean="0"/>
              <a:pPr/>
              <a:t>08/10/2018</a:t>
            </a:fld>
            <a:endParaRPr lang="it-IT"/>
          </a:p>
        </p:txBody>
      </p:sp>
      <p:sp>
        <p:nvSpPr>
          <p:cNvPr id="5" name="Segnaposto piè di pagina 4"/>
          <p:cNvSpPr>
            <a:spLocks noGrp="1"/>
          </p:cNvSpPr>
          <p:nvPr>
            <p:ph type="ftr" sz="quarter" idx="11"/>
          </p:nvPr>
        </p:nvSpPr>
        <p:spPr/>
        <p:txBody>
          <a:bodyPr/>
          <a:lstStyle/>
          <a:p>
            <a:r>
              <a:rPr lang="it-IT"/>
              <a:t>Antonia Carlini</a:t>
            </a:r>
          </a:p>
        </p:txBody>
      </p:sp>
      <p:sp>
        <p:nvSpPr>
          <p:cNvPr id="6" name="Segnaposto numero diapositiva 5"/>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6851916-90EC-470C-AB1D-307DB5B76173}" type="datetime1">
              <a:rPr lang="it-IT" smtClean="0"/>
              <a:pPr/>
              <a:t>08/10/2018</a:t>
            </a:fld>
            <a:endParaRPr lang="it-IT"/>
          </a:p>
        </p:txBody>
      </p:sp>
      <p:sp>
        <p:nvSpPr>
          <p:cNvPr id="5" name="Segnaposto piè di pagina 4"/>
          <p:cNvSpPr>
            <a:spLocks noGrp="1"/>
          </p:cNvSpPr>
          <p:nvPr>
            <p:ph type="ftr" sz="quarter" idx="11"/>
          </p:nvPr>
        </p:nvSpPr>
        <p:spPr/>
        <p:txBody>
          <a:bodyPr/>
          <a:lstStyle/>
          <a:p>
            <a:r>
              <a:rPr lang="it-IT"/>
              <a:t>Antonia Carlini</a:t>
            </a:r>
          </a:p>
        </p:txBody>
      </p:sp>
      <p:sp>
        <p:nvSpPr>
          <p:cNvPr id="6" name="Segnaposto numero diapositiva 5"/>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66AAA3B-28D5-4125-989D-0B607B789BC8}" type="datetime1">
              <a:rPr lang="it-IT" smtClean="0"/>
              <a:pPr/>
              <a:t>08/10/2018</a:t>
            </a:fld>
            <a:endParaRPr lang="it-IT"/>
          </a:p>
        </p:txBody>
      </p:sp>
      <p:sp>
        <p:nvSpPr>
          <p:cNvPr id="6" name="Segnaposto piè di pagina 5"/>
          <p:cNvSpPr>
            <a:spLocks noGrp="1"/>
          </p:cNvSpPr>
          <p:nvPr>
            <p:ph type="ftr" sz="quarter" idx="11"/>
          </p:nvPr>
        </p:nvSpPr>
        <p:spPr/>
        <p:txBody>
          <a:bodyPr/>
          <a:lstStyle/>
          <a:p>
            <a:r>
              <a:rPr lang="it-IT"/>
              <a:t>Antonia Carlini</a:t>
            </a:r>
          </a:p>
        </p:txBody>
      </p:sp>
      <p:sp>
        <p:nvSpPr>
          <p:cNvPr id="7" name="Segnaposto numero diapositiva 6"/>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AACD5E5-DD6D-427D-B393-4F7937697B85}" type="datetime1">
              <a:rPr lang="it-IT" smtClean="0"/>
              <a:pPr/>
              <a:t>08/10/2018</a:t>
            </a:fld>
            <a:endParaRPr lang="it-IT"/>
          </a:p>
        </p:txBody>
      </p:sp>
      <p:sp>
        <p:nvSpPr>
          <p:cNvPr id="8" name="Segnaposto piè di pagina 7"/>
          <p:cNvSpPr>
            <a:spLocks noGrp="1"/>
          </p:cNvSpPr>
          <p:nvPr>
            <p:ph type="ftr" sz="quarter" idx="11"/>
          </p:nvPr>
        </p:nvSpPr>
        <p:spPr/>
        <p:txBody>
          <a:bodyPr/>
          <a:lstStyle/>
          <a:p>
            <a:r>
              <a:rPr lang="it-IT"/>
              <a:t>Antonia Carlini</a:t>
            </a:r>
          </a:p>
        </p:txBody>
      </p:sp>
      <p:sp>
        <p:nvSpPr>
          <p:cNvPr id="9" name="Segnaposto numero diapositiva 8"/>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856E766-29E5-4BE1-8634-AB8B7CB3F110}" type="datetime1">
              <a:rPr lang="it-IT" smtClean="0"/>
              <a:pPr/>
              <a:t>08/10/2018</a:t>
            </a:fld>
            <a:endParaRPr lang="it-IT"/>
          </a:p>
        </p:txBody>
      </p:sp>
      <p:sp>
        <p:nvSpPr>
          <p:cNvPr id="4" name="Segnaposto piè di pagina 3"/>
          <p:cNvSpPr>
            <a:spLocks noGrp="1"/>
          </p:cNvSpPr>
          <p:nvPr>
            <p:ph type="ftr" sz="quarter" idx="11"/>
          </p:nvPr>
        </p:nvSpPr>
        <p:spPr/>
        <p:txBody>
          <a:bodyPr/>
          <a:lstStyle/>
          <a:p>
            <a:r>
              <a:rPr lang="it-IT"/>
              <a:t>Antonia Carlini</a:t>
            </a:r>
          </a:p>
        </p:txBody>
      </p:sp>
      <p:sp>
        <p:nvSpPr>
          <p:cNvPr id="5" name="Segnaposto numero diapositiva 4"/>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3A6AC2C-1E3D-444D-AF83-B1D539DD6C2D}" type="datetime1">
              <a:rPr lang="it-IT" smtClean="0"/>
              <a:pPr/>
              <a:t>08/10/2018</a:t>
            </a:fld>
            <a:endParaRPr lang="it-IT"/>
          </a:p>
        </p:txBody>
      </p:sp>
      <p:sp>
        <p:nvSpPr>
          <p:cNvPr id="3" name="Segnaposto piè di pagina 2"/>
          <p:cNvSpPr>
            <a:spLocks noGrp="1"/>
          </p:cNvSpPr>
          <p:nvPr>
            <p:ph type="ftr" sz="quarter" idx="11"/>
          </p:nvPr>
        </p:nvSpPr>
        <p:spPr/>
        <p:txBody>
          <a:bodyPr/>
          <a:lstStyle/>
          <a:p>
            <a:r>
              <a:rPr lang="it-IT"/>
              <a:t>Antonia Carlini</a:t>
            </a:r>
          </a:p>
        </p:txBody>
      </p:sp>
      <p:sp>
        <p:nvSpPr>
          <p:cNvPr id="4" name="Segnaposto numero diapositiva 3"/>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0DF33CA-EF0E-4F44-9596-2B33EEBD729B}" type="datetime1">
              <a:rPr lang="it-IT" smtClean="0"/>
              <a:pPr/>
              <a:t>08/10/2018</a:t>
            </a:fld>
            <a:endParaRPr lang="it-IT"/>
          </a:p>
        </p:txBody>
      </p:sp>
      <p:sp>
        <p:nvSpPr>
          <p:cNvPr id="6" name="Segnaposto piè di pagina 5"/>
          <p:cNvSpPr>
            <a:spLocks noGrp="1"/>
          </p:cNvSpPr>
          <p:nvPr>
            <p:ph type="ftr" sz="quarter" idx="11"/>
          </p:nvPr>
        </p:nvSpPr>
        <p:spPr/>
        <p:txBody>
          <a:bodyPr/>
          <a:lstStyle/>
          <a:p>
            <a:r>
              <a:rPr lang="it-IT"/>
              <a:t>Antonia Carlini</a:t>
            </a:r>
          </a:p>
        </p:txBody>
      </p:sp>
      <p:sp>
        <p:nvSpPr>
          <p:cNvPr id="7" name="Segnaposto numero diapositiva 6"/>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B73DAC4-4036-4076-B57B-6017C31852BB}" type="datetime1">
              <a:rPr lang="it-IT" smtClean="0"/>
              <a:pPr/>
              <a:t>08/10/2018</a:t>
            </a:fld>
            <a:endParaRPr lang="it-IT"/>
          </a:p>
        </p:txBody>
      </p:sp>
      <p:sp>
        <p:nvSpPr>
          <p:cNvPr id="6" name="Segnaposto piè di pagina 5"/>
          <p:cNvSpPr>
            <a:spLocks noGrp="1"/>
          </p:cNvSpPr>
          <p:nvPr>
            <p:ph type="ftr" sz="quarter" idx="11"/>
          </p:nvPr>
        </p:nvSpPr>
        <p:spPr/>
        <p:txBody>
          <a:bodyPr/>
          <a:lstStyle/>
          <a:p>
            <a:r>
              <a:rPr lang="it-IT"/>
              <a:t>Antonia Carlini</a:t>
            </a:r>
          </a:p>
        </p:txBody>
      </p:sp>
      <p:sp>
        <p:nvSpPr>
          <p:cNvPr id="7" name="Segnaposto numero diapositiva 6"/>
          <p:cNvSpPr>
            <a:spLocks noGrp="1"/>
          </p:cNvSpPr>
          <p:nvPr>
            <p:ph type="sldNum" sz="quarter" idx="12"/>
          </p:nvPr>
        </p:nvSpPr>
        <p:spPr/>
        <p:txBody>
          <a:bodyPr/>
          <a:lstStyle/>
          <a:p>
            <a:fld id="{ABA9589E-4976-4FB0-A765-DDD9500F13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63656-C8A5-4568-B831-1E7A6F2400E4}" type="datetime1">
              <a:rPr lang="it-IT" smtClean="0"/>
              <a:pPr/>
              <a:t>08/10/2018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Antonia Carlini</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9589E-4976-4FB0-A765-DDD9500F13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C3D30DCE-DACD-4CD3-A700-6D76F4FB1AB4}" type="slidenum">
              <a:rPr lang="it-IT" smtClean="0"/>
              <a:pPr/>
              <a:t>1</a:t>
            </a:fld>
            <a:endParaRPr lang="it-IT" dirty="0"/>
          </a:p>
        </p:txBody>
      </p:sp>
      <p:sp>
        <p:nvSpPr>
          <p:cNvPr id="5" name="Segnaposto piè di pagina 4"/>
          <p:cNvSpPr>
            <a:spLocks noGrp="1"/>
          </p:cNvSpPr>
          <p:nvPr>
            <p:ph type="ftr" sz="quarter" idx="11"/>
          </p:nvPr>
        </p:nvSpPr>
        <p:spPr/>
        <p:txBody>
          <a:bodyPr/>
          <a:lstStyle/>
          <a:p>
            <a:r>
              <a:rPr lang="it-IT" dirty="0" smtClean="0"/>
              <a:t>Antonia Carlini Tecnodid 2017</a:t>
            </a:r>
            <a:endParaRPr lang="it-IT" dirty="0"/>
          </a:p>
        </p:txBody>
      </p:sp>
      <p:sp>
        <p:nvSpPr>
          <p:cNvPr id="9" name="CasellaDiTesto 8"/>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pic>
        <p:nvPicPr>
          <p:cNvPr id="74756" name="Picture 4" descr="Risultati immagini per aule 3.0"/>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Fumetto 3 7"/>
          <p:cNvSpPr/>
          <p:nvPr/>
        </p:nvSpPr>
        <p:spPr>
          <a:xfrm>
            <a:off x="0" y="0"/>
            <a:ext cx="3929058" cy="321468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chemeClr val="tx1">
                    <a:lumMod val="85000"/>
                    <a:lumOff val="15000"/>
                  </a:schemeClr>
                </a:solidFill>
                <a:latin typeface="Calibri Light" pitchFamily="34" charset="0"/>
              </a:rPr>
              <a:t> … quali mediatori didattici?</a:t>
            </a:r>
            <a:endParaRPr lang="it-IT" sz="4400" dirty="0">
              <a:solidFill>
                <a:schemeClr val="tx1">
                  <a:lumMod val="85000"/>
                  <a:lumOff val="15000"/>
                </a:schemeClr>
              </a:solidFill>
              <a:latin typeface="Calibri Light" pitchFamily="34" charset="0"/>
            </a:endParaRPr>
          </a:p>
        </p:txBody>
      </p:sp>
    </p:spTree>
    <p:extLst>
      <p:ext uri="{BB962C8B-B14F-4D97-AF65-F5344CB8AC3E}">
        <p14:creationId xmlns:p14="http://schemas.microsoft.com/office/powerpoint/2010/main" val="7321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96344" y="1968831"/>
            <a:ext cx="6380112" cy="3836326"/>
          </a:xfrm>
          <a:noFill/>
        </p:spPr>
        <p:txBody>
          <a:bodyPr>
            <a:noAutofit/>
          </a:bodyPr>
          <a:lstStyle/>
          <a:p>
            <a:pPr marL="0" indent="0" algn="just">
              <a:spcBef>
                <a:spcPts val="0"/>
              </a:spcBef>
              <a:buNone/>
            </a:pPr>
            <a:r>
              <a:rPr lang="it-IT" sz="2800" dirty="0">
                <a:latin typeface="Candara" pitchFamily="34" charset="0"/>
              </a:rPr>
              <a:t> </a:t>
            </a:r>
          </a:p>
          <a:p>
            <a:pPr marL="0" indent="0" algn="just">
              <a:spcBef>
                <a:spcPts val="0"/>
              </a:spcBef>
              <a:buNone/>
            </a:pPr>
            <a:endParaRPr lang="it-IT" sz="2800" dirty="0">
              <a:latin typeface="Candara" pitchFamily="34" charset="0"/>
            </a:endParaRPr>
          </a:p>
          <a:p>
            <a:pPr marL="0" indent="0" algn="just">
              <a:spcBef>
                <a:spcPts val="0"/>
              </a:spcBef>
              <a:buNone/>
            </a:pPr>
            <a:endParaRPr lang="it-IT" sz="2800" dirty="0">
              <a:latin typeface="Candara" pitchFamily="34" charset="0"/>
            </a:endParaRPr>
          </a:p>
        </p:txBody>
      </p:sp>
      <p:sp>
        <p:nvSpPr>
          <p:cNvPr id="6" name="CasellaDiTesto 5"/>
          <p:cNvSpPr txBox="1"/>
          <p:nvPr/>
        </p:nvSpPr>
        <p:spPr>
          <a:xfrm>
            <a:off x="1547664" y="1844824"/>
            <a:ext cx="184731" cy="369332"/>
          </a:xfrm>
          <a:prstGeom prst="rect">
            <a:avLst/>
          </a:prstGeom>
          <a:noFill/>
        </p:spPr>
        <p:txBody>
          <a:bodyPr wrap="none" rtlCol="0">
            <a:spAutoFit/>
          </a:bodyPr>
          <a:lstStyle/>
          <a:p>
            <a:endParaRPr lang="it-IT" dirty="0"/>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9"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Antonia Carlini</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10</a:t>
            </a:fld>
            <a:endParaRPr lang="it-IT" dirty="0"/>
          </a:p>
        </p:txBody>
      </p:sp>
      <p:sp>
        <p:nvSpPr>
          <p:cNvPr id="4" name="Segnaposto piè di pagina 3"/>
          <p:cNvSpPr>
            <a:spLocks noGrp="1"/>
          </p:cNvSpPr>
          <p:nvPr>
            <p:ph type="ftr" sz="quarter" idx="11"/>
          </p:nvPr>
        </p:nvSpPr>
        <p:spPr/>
        <p:txBody>
          <a:bodyPr/>
          <a:lstStyle/>
          <a:p>
            <a:r>
              <a:rPr lang="it-IT" dirty="0"/>
              <a:t>Antonia Carlini</a:t>
            </a:r>
          </a:p>
        </p:txBody>
      </p:sp>
      <p:sp>
        <p:nvSpPr>
          <p:cNvPr id="5" name="Rettangolo 4"/>
          <p:cNvSpPr/>
          <p:nvPr/>
        </p:nvSpPr>
        <p:spPr>
          <a:xfrm>
            <a:off x="2987824" y="2431634"/>
            <a:ext cx="5563477" cy="2800767"/>
          </a:xfrm>
          <a:prstGeom prst="rect">
            <a:avLst/>
          </a:prstGeom>
        </p:spPr>
        <p:txBody>
          <a:bodyPr wrap="square">
            <a:spAutoFit/>
          </a:bodyPr>
          <a:lstStyle/>
          <a:p>
            <a:pPr algn="ctr"/>
            <a:r>
              <a:rPr lang="it-IT" sz="4400" dirty="0" smtClean="0">
                <a:latin typeface="Calibri" pitchFamily="34" charset="0"/>
              </a:rPr>
              <a:t>Promuove le padronanze</a:t>
            </a:r>
            <a:endParaRPr lang="it-IT" sz="4400" dirty="0">
              <a:latin typeface="Calibri" pitchFamily="34" charset="0"/>
            </a:endParaRPr>
          </a:p>
          <a:p>
            <a:pPr algn="ctr"/>
            <a:r>
              <a:rPr lang="it-IT" sz="4400" dirty="0" smtClean="0">
                <a:latin typeface="Calibri" pitchFamily="34" charset="0"/>
              </a:rPr>
              <a:t>ed espone a</a:t>
            </a:r>
            <a:endParaRPr lang="it-IT" sz="4400" dirty="0">
              <a:latin typeface="Calibri" pitchFamily="34" charset="0"/>
            </a:endParaRPr>
          </a:p>
          <a:p>
            <a:pPr algn="ctr"/>
            <a:r>
              <a:rPr lang="it-IT" sz="4400" dirty="0">
                <a:latin typeface="Calibri" pitchFamily="34" charset="0"/>
              </a:rPr>
              <a:t>compiti di realtà</a:t>
            </a:r>
            <a:endParaRPr lang="it-IT" sz="4400" dirty="0"/>
          </a:p>
        </p:txBody>
      </p:sp>
      <p:sp>
        <p:nvSpPr>
          <p:cNvPr id="7" name="CasellaDiTesto 6"/>
          <p:cNvSpPr txBox="1"/>
          <p:nvPr/>
        </p:nvSpPr>
        <p:spPr>
          <a:xfrm>
            <a:off x="523642" y="2463690"/>
            <a:ext cx="1535998" cy="132343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it-IT" sz="8000" b="1" i="1" dirty="0" smtClean="0">
                <a:solidFill>
                  <a:schemeClr val="bg1"/>
                </a:solidFill>
                <a:effectLst>
                  <a:outerShdw blurRad="38100" dist="38100" dir="2700000" algn="tl">
                    <a:srgbClr val="000000">
                      <a:alpha val="43137"/>
                    </a:srgbClr>
                  </a:outerShdw>
                </a:effectLst>
                <a:latin typeface="Candara" panose="020E0502030303020204" pitchFamily="34" charset="0"/>
              </a:rPr>
              <a:t>n.8</a:t>
            </a:r>
            <a:endParaRPr lang="it-IT" sz="8000" b="1" i="1"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11" name="Rettangolo 10"/>
          <p:cNvSpPr/>
          <p:nvPr/>
        </p:nvSpPr>
        <p:spPr>
          <a:xfrm>
            <a:off x="571472" y="285728"/>
            <a:ext cx="8072494" cy="121444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chemeClr val="bg1"/>
                </a:solidFill>
                <a:latin typeface="Calibri Light" pitchFamily="34" charset="0"/>
              </a:rPr>
              <a:t>L’insegnante competente …</a:t>
            </a:r>
            <a:endParaRPr lang="it-IT" sz="4400" b="1" dirty="0">
              <a:solidFill>
                <a:schemeClr val="bg1"/>
              </a:solidFill>
              <a:latin typeface="Calibri Light" pitchFamily="34" charset="0"/>
            </a:endParaRPr>
          </a:p>
        </p:txBody>
      </p:sp>
    </p:spTree>
    <p:extLst>
      <p:ext uri="{BB962C8B-B14F-4D97-AF65-F5344CB8AC3E}">
        <p14:creationId xmlns:p14="http://schemas.microsoft.com/office/powerpoint/2010/main" val="216688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C3D30DCE-DACD-4CD3-A700-6D76F4FB1AB4}" type="slidenum">
              <a:rPr lang="it-IT" smtClean="0"/>
              <a:pPr/>
              <a:t>11</a:t>
            </a:fld>
            <a:endParaRPr lang="it-IT" dirty="0"/>
          </a:p>
        </p:txBody>
      </p:sp>
      <p:sp>
        <p:nvSpPr>
          <p:cNvPr id="5" name="Segnaposto piè di pagina 4"/>
          <p:cNvSpPr>
            <a:spLocks noGrp="1"/>
          </p:cNvSpPr>
          <p:nvPr>
            <p:ph type="ftr" sz="quarter" idx="11"/>
          </p:nvPr>
        </p:nvSpPr>
        <p:spPr/>
        <p:txBody>
          <a:bodyPr/>
          <a:lstStyle/>
          <a:p>
            <a:r>
              <a:rPr lang="it-IT" dirty="0" smtClean="0"/>
              <a:t>Antonia Carlini </a:t>
            </a:r>
            <a:endParaRPr lang="it-IT" dirty="0"/>
          </a:p>
        </p:txBody>
      </p:sp>
      <p:sp>
        <p:nvSpPr>
          <p:cNvPr id="9" name="CasellaDiTesto 8"/>
          <p:cNvSpPr txBox="1"/>
          <p:nvPr/>
        </p:nvSpPr>
        <p:spPr>
          <a:xfrm>
            <a:off x="-1" y="0"/>
            <a:ext cx="9144001" cy="707886"/>
          </a:xfrm>
          <a:prstGeom prst="rect">
            <a:avLst/>
          </a:prstGeom>
          <a:solidFill>
            <a:srgbClr val="0066CC"/>
          </a:solidFill>
        </p:spPr>
        <p:txBody>
          <a:bodyPr wrap="square" rtlCol="0">
            <a:spAutoFit/>
          </a:bodyPr>
          <a:lstStyle/>
          <a:p>
            <a:pPr algn="ctr"/>
            <a:r>
              <a:rPr lang="it-IT" sz="4000" dirty="0" smtClean="0">
                <a:solidFill>
                  <a:schemeClr val="bg1"/>
                </a:solidFill>
                <a:latin typeface="Calibri Light" pitchFamily="34" charset="0"/>
              </a:rPr>
              <a:t>verticalità … progressione … ciclicità …</a:t>
            </a:r>
            <a:endParaRPr lang="it-IT" sz="4000" dirty="0">
              <a:solidFill>
                <a:schemeClr val="bg1"/>
              </a:solidFill>
              <a:latin typeface="Calibri Light" pitchFamily="34" charset="0"/>
            </a:endParaRPr>
          </a:p>
        </p:txBody>
      </p:sp>
      <p:pic>
        <p:nvPicPr>
          <p:cNvPr id="259074" name="Picture 2" descr="http://1.bp.blogspot.com/-dMJCkZcNL5Y/VEkhl0xMs-I/AAAAAAAAEkE/0fPiLFY5u48/s1600/maxresdefault.jpg"/>
          <p:cNvPicPr>
            <a:picLocks noChangeAspect="1" noChangeArrowheads="1"/>
          </p:cNvPicPr>
          <p:nvPr/>
        </p:nvPicPr>
        <p:blipFill>
          <a:blip r:embed="rId3" cstate="print"/>
          <a:srcRect/>
          <a:stretch>
            <a:fillRect/>
          </a:stretch>
        </p:blipFill>
        <p:spPr bwMode="auto">
          <a:xfrm>
            <a:off x="214282" y="1357298"/>
            <a:ext cx="5072098" cy="4429156"/>
          </a:xfrm>
          <a:prstGeom prst="rect">
            <a:avLst/>
          </a:prstGeom>
          <a:noFill/>
        </p:spPr>
      </p:pic>
      <p:sp>
        <p:nvSpPr>
          <p:cNvPr id="11" name="Fumetto 3 10"/>
          <p:cNvSpPr/>
          <p:nvPr/>
        </p:nvSpPr>
        <p:spPr>
          <a:xfrm>
            <a:off x="5429256" y="1571612"/>
            <a:ext cx="3500495" cy="3357586"/>
          </a:xfrm>
          <a:prstGeom prst="wedgeEllipse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t>CURRICOLO </a:t>
            </a:r>
          </a:p>
          <a:p>
            <a:pPr algn="ctr"/>
            <a:r>
              <a:rPr lang="it-IT" sz="3600" dirty="0" smtClean="0"/>
              <a:t>A </a:t>
            </a:r>
          </a:p>
          <a:p>
            <a:pPr algn="ctr"/>
            <a:r>
              <a:rPr lang="it-IT" sz="3600" dirty="0" smtClean="0"/>
              <a:t>SPIRALE</a:t>
            </a:r>
            <a:endParaRPr lang="it-IT" sz="3600" dirty="0"/>
          </a:p>
        </p:txBody>
      </p:sp>
      <p:sp>
        <p:nvSpPr>
          <p:cNvPr id="12" name="Rettangolo 11"/>
          <p:cNvSpPr/>
          <p:nvPr/>
        </p:nvSpPr>
        <p:spPr>
          <a:xfrm>
            <a:off x="214282" y="1285860"/>
            <a:ext cx="5072098" cy="4524315"/>
          </a:xfrm>
          <a:prstGeom prst="rect">
            <a:avLst/>
          </a:prstGeom>
          <a:solidFill>
            <a:schemeClr val="bg1"/>
          </a:solidFill>
        </p:spPr>
        <p:txBody>
          <a:bodyPr wrap="square">
            <a:spAutoFit/>
          </a:bodyPr>
          <a:lstStyle/>
          <a:p>
            <a:pPr algn="ctr"/>
            <a:r>
              <a:rPr lang="it-IT" sz="3200" dirty="0" smtClean="0">
                <a:latin typeface="Calibri Light" pitchFamily="34" charset="0"/>
              </a:rPr>
              <a:t>i traguardi per la scuola secondaria </a:t>
            </a:r>
          </a:p>
          <a:p>
            <a:pPr algn="ctr"/>
            <a:r>
              <a:rPr lang="it-IT" sz="3200" dirty="0" smtClean="0">
                <a:latin typeface="Calibri Light" pitchFamily="34" charset="0"/>
              </a:rPr>
              <a:t>costituiscono </a:t>
            </a:r>
          </a:p>
          <a:p>
            <a:pPr algn="ctr"/>
            <a:r>
              <a:rPr lang="it-IT" sz="3200" i="1" dirty="0" smtClean="0">
                <a:latin typeface="Calibri Light" pitchFamily="34" charset="0"/>
              </a:rPr>
              <a:t>un’evoluzione </a:t>
            </a:r>
          </a:p>
          <a:p>
            <a:pPr algn="ctr"/>
            <a:r>
              <a:rPr lang="it-IT" sz="3200" dirty="0" smtClean="0">
                <a:latin typeface="Calibri Light" pitchFamily="34" charset="0"/>
              </a:rPr>
              <a:t>di quelli della primaria </a:t>
            </a:r>
          </a:p>
          <a:p>
            <a:pPr algn="ctr"/>
            <a:r>
              <a:rPr lang="it-IT" sz="3200" dirty="0" smtClean="0">
                <a:latin typeface="Calibri Light" pitchFamily="34" charset="0"/>
              </a:rPr>
              <a:t>e gli obiettivi di ciascun livello </a:t>
            </a:r>
          </a:p>
          <a:p>
            <a:pPr algn="ctr"/>
            <a:r>
              <a:rPr lang="it-IT" sz="3200" dirty="0" smtClean="0">
                <a:latin typeface="Calibri Light" pitchFamily="34" charset="0"/>
              </a:rPr>
              <a:t>sono uno </a:t>
            </a:r>
            <a:r>
              <a:rPr lang="it-IT" sz="3200" i="1" dirty="0" smtClean="0">
                <a:latin typeface="Calibri Light" pitchFamily="34" charset="0"/>
              </a:rPr>
              <a:t>sviluppo</a:t>
            </a:r>
            <a:r>
              <a:rPr lang="it-IT" sz="3200" dirty="0" smtClean="0">
                <a:latin typeface="Calibri Light" pitchFamily="34" charset="0"/>
              </a:rPr>
              <a:t> </a:t>
            </a:r>
          </a:p>
          <a:p>
            <a:pPr algn="ctr"/>
            <a:r>
              <a:rPr lang="it-IT" sz="3200" dirty="0" smtClean="0">
                <a:latin typeface="Calibri Light" pitchFamily="34" charset="0"/>
              </a:rPr>
              <a:t>di quelli del livello precedente</a:t>
            </a:r>
            <a:endParaRPr lang="it-IT" sz="3200" dirty="0"/>
          </a:p>
        </p:txBody>
      </p:sp>
    </p:spTree>
    <p:extLst>
      <p:ext uri="{BB962C8B-B14F-4D97-AF65-F5344CB8AC3E}">
        <p14:creationId xmlns:p14="http://schemas.microsoft.com/office/powerpoint/2010/main" val="7321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59074"/>
                                        </p:tgtEl>
                                        <p:attrNameLst>
                                          <p:attrName>style.visibility</p:attrName>
                                        </p:attrNameLst>
                                      </p:cBhvr>
                                      <p:to>
                                        <p:strVal val="visible"/>
                                      </p:to>
                                    </p:set>
                                    <p:animEffect transition="in" filter="fade">
                                      <p:cBhvr>
                                        <p:cTn id="10" dur="3000"/>
                                        <p:tgtEl>
                                          <p:spTgt spid="2590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Antonia Carlini </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12</a:t>
            </a:fld>
            <a:endParaRPr lang="it-IT" dirty="0"/>
          </a:p>
        </p:txBody>
      </p:sp>
      <p:sp>
        <p:nvSpPr>
          <p:cNvPr id="7" name="Rettangolo 6"/>
          <p:cNvSpPr/>
          <p:nvPr/>
        </p:nvSpPr>
        <p:spPr>
          <a:xfrm>
            <a:off x="571472" y="1928802"/>
            <a:ext cx="8001056" cy="3539430"/>
          </a:xfrm>
          <a:prstGeom prst="rect">
            <a:avLst/>
          </a:prstGeom>
        </p:spPr>
        <p:txBody>
          <a:bodyPr wrap="square">
            <a:spAutoFit/>
          </a:bodyPr>
          <a:lstStyle/>
          <a:p>
            <a:pPr algn="just"/>
            <a:r>
              <a:rPr lang="it-IT" sz="3200" dirty="0" smtClean="0">
                <a:latin typeface="Calibri Light" pitchFamily="34" charset="0"/>
              </a:rPr>
              <a:t>Capacità di </a:t>
            </a:r>
            <a:r>
              <a:rPr lang="it-IT" sz="3200" i="1" dirty="0" smtClean="0">
                <a:latin typeface="Calibri Light" pitchFamily="34" charset="0"/>
              </a:rPr>
              <a:t>esprimere</a:t>
            </a:r>
            <a:r>
              <a:rPr lang="it-IT" sz="3200" dirty="0" smtClean="0">
                <a:latin typeface="Calibri Light" pitchFamily="34" charset="0"/>
              </a:rPr>
              <a:t> e </a:t>
            </a:r>
            <a:r>
              <a:rPr lang="it-IT" sz="3200" i="1" dirty="0" smtClean="0">
                <a:latin typeface="Calibri Light" pitchFamily="34" charset="0"/>
              </a:rPr>
              <a:t>interpretare</a:t>
            </a:r>
            <a:r>
              <a:rPr lang="it-IT" sz="3200" dirty="0" smtClean="0">
                <a:latin typeface="Calibri Light" pitchFamily="34" charset="0"/>
              </a:rPr>
              <a:t> concetti, pensieri, sentimenti, fatti e opinioni </a:t>
            </a:r>
            <a:r>
              <a:rPr lang="it-IT" sz="3200" i="1" dirty="0" smtClean="0">
                <a:latin typeface="Calibri Light" pitchFamily="34" charset="0"/>
              </a:rPr>
              <a:t>in forma sia orale sia scritta </a:t>
            </a:r>
            <a:r>
              <a:rPr lang="it-IT" sz="3200" dirty="0" smtClean="0">
                <a:latin typeface="Calibri Light" pitchFamily="34" charset="0"/>
              </a:rPr>
              <a:t>(comprensione orale, espressione orale, comprensione scritta ed espressione scritta) </a:t>
            </a:r>
            <a:r>
              <a:rPr lang="it-IT" sz="3200" i="1" dirty="0" smtClean="0">
                <a:latin typeface="Calibri Light" pitchFamily="34" charset="0"/>
              </a:rPr>
              <a:t>e di interagire </a:t>
            </a:r>
            <a:r>
              <a:rPr lang="it-IT" sz="3200" dirty="0" smtClean="0">
                <a:latin typeface="Calibri Light" pitchFamily="34" charset="0"/>
              </a:rPr>
              <a:t>adeguatamente e in modo creativo sul piano linguistico in un’intera gamma di contesti</a:t>
            </a:r>
            <a:endParaRPr lang="it-IT" sz="3200" dirty="0">
              <a:latin typeface="Calibri Light" pitchFamily="34" charset="0"/>
            </a:endParaRPr>
          </a:p>
        </p:txBody>
      </p:sp>
      <p:sp>
        <p:nvSpPr>
          <p:cNvPr id="9" name="CasellaDiTesto 8"/>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10" name="CasellaDiTesto 9"/>
          <p:cNvSpPr txBox="1"/>
          <p:nvPr/>
        </p:nvSpPr>
        <p:spPr>
          <a:xfrm>
            <a:off x="785786" y="285728"/>
            <a:ext cx="7858180" cy="1200329"/>
          </a:xfrm>
          <a:prstGeom prst="rect">
            <a:avLst/>
          </a:prstGeom>
          <a:noFill/>
        </p:spPr>
        <p:txBody>
          <a:bodyPr wrap="square" rtlCol="0">
            <a:spAutoFit/>
          </a:bodyPr>
          <a:lstStyle/>
          <a:p>
            <a:pPr algn="ctr"/>
            <a:r>
              <a:rPr lang="it-IT" sz="3600" dirty="0" smtClean="0">
                <a:solidFill>
                  <a:srgbClr val="0070C0"/>
                </a:solidFill>
                <a:latin typeface="Calibri Light" pitchFamily="34" charset="0"/>
              </a:rPr>
              <a:t>  Competenza chiave nella madrelingua </a:t>
            </a:r>
          </a:p>
          <a:p>
            <a:pPr algn="ctr"/>
            <a:r>
              <a:rPr lang="it-IT" sz="3600" b="1" dirty="0" smtClean="0">
                <a:solidFill>
                  <a:srgbClr val="0070C0"/>
                </a:solidFill>
                <a:latin typeface="Calibri Light" pitchFamily="34" charset="0"/>
              </a:rPr>
              <a:t>la padronanza da garantire</a:t>
            </a:r>
            <a:endParaRPr lang="it-IT" sz="3600" b="1" dirty="0">
              <a:solidFill>
                <a:srgbClr val="0070C0"/>
              </a:solidFill>
              <a:latin typeface="Calibri Light" pitchFamily="34" charset="0"/>
            </a:endParaRPr>
          </a:p>
        </p:txBody>
      </p:sp>
      <p:sp>
        <p:nvSpPr>
          <p:cNvPr id="11" name="Ovale 10"/>
          <p:cNvSpPr/>
          <p:nvPr/>
        </p:nvSpPr>
        <p:spPr>
          <a:xfrm>
            <a:off x="142844" y="0"/>
            <a:ext cx="1000132" cy="92869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latin typeface="Aharoni" pitchFamily="2" charset="-79"/>
                <a:cs typeface="Aharoni" pitchFamily="2" charset="-79"/>
              </a:rPr>
              <a:t>ES</a:t>
            </a:r>
            <a:endParaRPr lang="it-IT" sz="32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Antonia Carlini </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13</a:t>
            </a:fld>
            <a:endParaRPr lang="it-IT" dirty="0"/>
          </a:p>
        </p:txBody>
      </p:sp>
      <p:sp>
        <p:nvSpPr>
          <p:cNvPr id="6" name="CasellaDiTesto 5"/>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7" name="Rettangolo 6"/>
          <p:cNvSpPr/>
          <p:nvPr/>
        </p:nvSpPr>
        <p:spPr>
          <a:xfrm>
            <a:off x="3357554" y="1500174"/>
            <a:ext cx="4714908" cy="4524315"/>
          </a:xfrm>
          <a:prstGeom prst="rect">
            <a:avLst/>
          </a:prstGeom>
        </p:spPr>
        <p:txBody>
          <a:bodyPr wrap="square">
            <a:spAutoFit/>
          </a:bodyPr>
          <a:lstStyle/>
          <a:p>
            <a:pPr algn="ctr">
              <a:buClr>
                <a:srgbClr val="C00000"/>
              </a:buClr>
              <a:buFont typeface="Wingdings" pitchFamily="2" charset="2"/>
              <a:buChar char="Ø"/>
            </a:pPr>
            <a:r>
              <a:rPr lang="it-IT" sz="3200" dirty="0" smtClean="0">
                <a:latin typeface="Calibri Light" pitchFamily="34" charset="0"/>
              </a:rPr>
              <a:t>Sa esprimere e comunicare agli altri </a:t>
            </a:r>
            <a:r>
              <a:rPr lang="it-IT" sz="3200" i="1" dirty="0" smtClean="0">
                <a:latin typeface="Calibri Light" pitchFamily="34" charset="0"/>
              </a:rPr>
              <a:t>emozioni</a:t>
            </a:r>
          </a:p>
          <a:p>
            <a:pPr algn="ctr">
              <a:buClr>
                <a:srgbClr val="C00000"/>
              </a:buClr>
            </a:pPr>
            <a:r>
              <a:rPr lang="it-IT" sz="3200" i="1" dirty="0" smtClean="0">
                <a:latin typeface="Calibri Light" pitchFamily="34" charset="0"/>
              </a:rPr>
              <a:t>sentimenti</a:t>
            </a:r>
          </a:p>
          <a:p>
            <a:pPr algn="ctr">
              <a:buClr>
                <a:srgbClr val="C00000"/>
              </a:buClr>
            </a:pPr>
            <a:r>
              <a:rPr lang="it-IT" sz="3200" i="1" dirty="0" smtClean="0">
                <a:latin typeface="Calibri Light" pitchFamily="34" charset="0"/>
              </a:rPr>
              <a:t> argomentazioni </a:t>
            </a:r>
          </a:p>
          <a:p>
            <a:pPr algn="ctr">
              <a:buClr>
                <a:srgbClr val="C00000"/>
              </a:buClr>
            </a:pPr>
            <a:r>
              <a:rPr lang="it-IT" sz="3200" dirty="0" smtClean="0">
                <a:latin typeface="Calibri Light" pitchFamily="34" charset="0"/>
              </a:rPr>
              <a:t>attraverso il linguaggio verbale che utilizza in differenti situazioni comunicative</a:t>
            </a:r>
            <a:endParaRPr lang="it-IT" sz="3200" dirty="0">
              <a:latin typeface="Calibri Light" pitchFamily="34" charset="0"/>
            </a:endParaRPr>
          </a:p>
        </p:txBody>
      </p:sp>
      <p:sp>
        <p:nvSpPr>
          <p:cNvPr id="10" name="CasellaDiTesto 9"/>
          <p:cNvSpPr txBox="1"/>
          <p:nvPr/>
        </p:nvSpPr>
        <p:spPr>
          <a:xfrm>
            <a:off x="1000100" y="0"/>
            <a:ext cx="7643866" cy="1261884"/>
          </a:xfrm>
          <a:prstGeom prst="rect">
            <a:avLst/>
          </a:prstGeom>
          <a:noFill/>
        </p:spPr>
        <p:txBody>
          <a:bodyPr wrap="square" rtlCol="0">
            <a:spAutoFit/>
          </a:bodyPr>
          <a:lstStyle/>
          <a:p>
            <a:pPr algn="ctr"/>
            <a:r>
              <a:rPr lang="it-IT" sz="4000" dirty="0" smtClean="0">
                <a:solidFill>
                  <a:srgbClr val="0070C0"/>
                </a:solidFill>
                <a:latin typeface="Calibri Light" pitchFamily="34" charset="0"/>
              </a:rPr>
              <a:t>  </a:t>
            </a:r>
            <a:r>
              <a:rPr lang="it-IT" sz="4000" b="1" dirty="0" smtClean="0">
                <a:solidFill>
                  <a:srgbClr val="0070C0"/>
                </a:solidFill>
                <a:latin typeface="Calibri Light" pitchFamily="34" charset="0"/>
              </a:rPr>
              <a:t>I traguardi </a:t>
            </a:r>
            <a:r>
              <a:rPr lang="it-IT" sz="4000" b="1" i="1" dirty="0" smtClean="0">
                <a:solidFill>
                  <a:srgbClr val="0070C0"/>
                </a:solidFill>
                <a:latin typeface="Calibri Light" pitchFamily="34" charset="0"/>
              </a:rPr>
              <a:t>finali</a:t>
            </a:r>
            <a:r>
              <a:rPr lang="it-IT" sz="4000" b="1" dirty="0" smtClean="0">
                <a:solidFill>
                  <a:srgbClr val="0070C0"/>
                </a:solidFill>
                <a:latin typeface="Calibri Light" pitchFamily="34" charset="0"/>
              </a:rPr>
              <a:t> disciplinari</a:t>
            </a:r>
            <a:endParaRPr lang="it-IT" sz="3600" b="1" dirty="0" smtClean="0">
              <a:solidFill>
                <a:srgbClr val="0070C0"/>
              </a:solidFill>
              <a:latin typeface="Calibri Light" pitchFamily="34" charset="0"/>
            </a:endParaRPr>
          </a:p>
          <a:p>
            <a:pPr algn="ctr"/>
            <a:r>
              <a:rPr lang="it-IT" sz="3600" dirty="0" smtClean="0">
                <a:solidFill>
                  <a:srgbClr val="0070C0"/>
                </a:solidFill>
                <a:latin typeface="Calibri Light" pitchFamily="34" charset="0"/>
              </a:rPr>
              <a:t>per lo sviluppo della competenza</a:t>
            </a:r>
            <a:endParaRPr lang="it-IT" sz="4000" b="1" dirty="0">
              <a:solidFill>
                <a:srgbClr val="0070C0"/>
              </a:solidFill>
              <a:latin typeface="Calibri Light" pitchFamily="34" charset="0"/>
            </a:endParaRPr>
          </a:p>
        </p:txBody>
      </p:sp>
      <p:sp>
        <p:nvSpPr>
          <p:cNvPr id="11" name="Ovale 10"/>
          <p:cNvSpPr/>
          <p:nvPr/>
        </p:nvSpPr>
        <p:spPr>
          <a:xfrm>
            <a:off x="357158" y="0"/>
            <a:ext cx="1285884" cy="1143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latin typeface="Aharoni" pitchFamily="2" charset="-79"/>
                <a:cs typeface="Aharoni" pitchFamily="2" charset="-79"/>
              </a:rPr>
              <a:t>ES</a:t>
            </a:r>
            <a:endParaRPr lang="it-IT" sz="4000" dirty="0">
              <a:latin typeface="Aharoni" pitchFamily="2" charset="-79"/>
              <a:cs typeface="Aharoni" pitchFamily="2" charset="-79"/>
            </a:endParaRPr>
          </a:p>
        </p:txBody>
      </p:sp>
      <p:sp>
        <p:nvSpPr>
          <p:cNvPr id="12" name="Rettangolo 11"/>
          <p:cNvSpPr/>
          <p:nvPr/>
        </p:nvSpPr>
        <p:spPr>
          <a:xfrm>
            <a:off x="571472" y="1571612"/>
            <a:ext cx="2786082" cy="435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solidFill>
                  <a:schemeClr val="bg2">
                    <a:lumMod val="50000"/>
                  </a:schemeClr>
                </a:solidFill>
                <a:latin typeface="Agency FB" pitchFamily="34" charset="0"/>
              </a:rPr>
              <a:t>SCUOLA</a:t>
            </a:r>
          </a:p>
          <a:p>
            <a:pPr algn="ctr"/>
            <a:r>
              <a:rPr lang="it-IT" sz="4000" dirty="0" smtClean="0">
                <a:solidFill>
                  <a:schemeClr val="bg2">
                    <a:lumMod val="50000"/>
                  </a:schemeClr>
                </a:solidFill>
                <a:latin typeface="Agency FB" pitchFamily="34" charset="0"/>
              </a:rPr>
              <a:t>DELL’INFANZIA</a:t>
            </a:r>
            <a:endParaRPr lang="it-IT" sz="4000" dirty="0">
              <a:solidFill>
                <a:schemeClr val="bg2">
                  <a:lumMod val="50000"/>
                </a:schemeClr>
              </a:solidFill>
              <a:latin typeface="Agency FB"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Antonia Carlini </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14</a:t>
            </a:fld>
            <a:endParaRPr lang="it-IT" dirty="0"/>
          </a:p>
        </p:txBody>
      </p:sp>
      <p:sp>
        <p:nvSpPr>
          <p:cNvPr id="6" name="CasellaDiTesto 5"/>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7" name="Rettangolo 6"/>
          <p:cNvSpPr/>
          <p:nvPr/>
        </p:nvSpPr>
        <p:spPr>
          <a:xfrm>
            <a:off x="3357554" y="1571612"/>
            <a:ext cx="5000660" cy="4524315"/>
          </a:xfrm>
          <a:prstGeom prst="rect">
            <a:avLst/>
          </a:prstGeom>
        </p:spPr>
        <p:txBody>
          <a:bodyPr wrap="square">
            <a:spAutoFit/>
          </a:bodyPr>
          <a:lstStyle/>
          <a:p>
            <a:pPr algn="ctr">
              <a:buClr>
                <a:srgbClr val="C00000"/>
              </a:buClr>
              <a:buFont typeface="Wingdings" pitchFamily="2" charset="2"/>
              <a:buChar char="Ø"/>
            </a:pPr>
            <a:r>
              <a:rPr lang="it-IT" sz="3200" dirty="0" smtClean="0">
                <a:latin typeface="Calibri Light" pitchFamily="34" charset="0"/>
              </a:rPr>
              <a:t>Partecipa a scambi comunicativi (</a:t>
            </a:r>
            <a:r>
              <a:rPr lang="it-IT" sz="3200" i="1" dirty="0" smtClean="0">
                <a:latin typeface="Calibri Light" pitchFamily="34" charset="0"/>
              </a:rPr>
              <a:t>conversazione, discussione di classe o di gruppo</a:t>
            </a:r>
            <a:r>
              <a:rPr lang="it-IT" sz="3200" dirty="0" smtClean="0">
                <a:latin typeface="Calibri Light" pitchFamily="34" charset="0"/>
              </a:rPr>
              <a:t>) con compagni e insegnanti rispettando il turno e formulando messaggi chiari e pertinenti, in un registro il più possibile adeguato alla situazione</a:t>
            </a:r>
            <a:endParaRPr lang="it-IT" sz="3200" dirty="0">
              <a:latin typeface="Calibri Light" pitchFamily="34" charset="0"/>
            </a:endParaRPr>
          </a:p>
        </p:txBody>
      </p:sp>
      <p:sp>
        <p:nvSpPr>
          <p:cNvPr id="10" name="CasellaDiTesto 9"/>
          <p:cNvSpPr txBox="1"/>
          <p:nvPr/>
        </p:nvSpPr>
        <p:spPr>
          <a:xfrm>
            <a:off x="1000100" y="0"/>
            <a:ext cx="7643866" cy="1261884"/>
          </a:xfrm>
          <a:prstGeom prst="rect">
            <a:avLst/>
          </a:prstGeom>
          <a:noFill/>
        </p:spPr>
        <p:txBody>
          <a:bodyPr wrap="square" rtlCol="0">
            <a:spAutoFit/>
          </a:bodyPr>
          <a:lstStyle/>
          <a:p>
            <a:pPr algn="ctr"/>
            <a:r>
              <a:rPr lang="it-IT" sz="4000" dirty="0" smtClean="0">
                <a:solidFill>
                  <a:srgbClr val="0070C0"/>
                </a:solidFill>
                <a:latin typeface="Calibri Light" pitchFamily="34" charset="0"/>
              </a:rPr>
              <a:t>  </a:t>
            </a:r>
            <a:r>
              <a:rPr lang="it-IT" sz="4000" b="1" dirty="0" smtClean="0">
                <a:solidFill>
                  <a:srgbClr val="0070C0"/>
                </a:solidFill>
                <a:latin typeface="Calibri Light" pitchFamily="34" charset="0"/>
              </a:rPr>
              <a:t>I traguardi </a:t>
            </a:r>
            <a:r>
              <a:rPr lang="it-IT" sz="4000" b="1" i="1" dirty="0" smtClean="0">
                <a:solidFill>
                  <a:srgbClr val="0070C0"/>
                </a:solidFill>
                <a:latin typeface="Calibri Light" pitchFamily="34" charset="0"/>
              </a:rPr>
              <a:t>finali</a:t>
            </a:r>
            <a:r>
              <a:rPr lang="it-IT" sz="4000" b="1" dirty="0" smtClean="0">
                <a:solidFill>
                  <a:srgbClr val="0070C0"/>
                </a:solidFill>
                <a:latin typeface="Calibri Light" pitchFamily="34" charset="0"/>
              </a:rPr>
              <a:t> disciplinari</a:t>
            </a:r>
            <a:endParaRPr lang="it-IT" sz="3600" b="1" dirty="0" smtClean="0">
              <a:solidFill>
                <a:srgbClr val="0070C0"/>
              </a:solidFill>
              <a:latin typeface="Calibri Light" pitchFamily="34" charset="0"/>
            </a:endParaRPr>
          </a:p>
          <a:p>
            <a:pPr algn="ctr"/>
            <a:r>
              <a:rPr lang="it-IT" sz="3600" dirty="0" smtClean="0">
                <a:solidFill>
                  <a:srgbClr val="0070C0"/>
                </a:solidFill>
                <a:latin typeface="Calibri Light" pitchFamily="34" charset="0"/>
              </a:rPr>
              <a:t>per lo sviluppo della competenza</a:t>
            </a:r>
            <a:endParaRPr lang="it-IT" sz="4000" b="1" dirty="0">
              <a:solidFill>
                <a:srgbClr val="0070C0"/>
              </a:solidFill>
              <a:latin typeface="Calibri Light" pitchFamily="34" charset="0"/>
            </a:endParaRPr>
          </a:p>
        </p:txBody>
      </p:sp>
      <p:sp>
        <p:nvSpPr>
          <p:cNvPr id="11" name="Ovale 10"/>
          <p:cNvSpPr/>
          <p:nvPr/>
        </p:nvSpPr>
        <p:spPr>
          <a:xfrm>
            <a:off x="357158" y="0"/>
            <a:ext cx="1000132" cy="92869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latin typeface="Aharoni" pitchFamily="2" charset="-79"/>
                <a:cs typeface="Aharoni" pitchFamily="2" charset="-79"/>
              </a:rPr>
              <a:t>ES</a:t>
            </a:r>
            <a:endParaRPr lang="it-IT" sz="3200" dirty="0">
              <a:latin typeface="Aharoni" pitchFamily="2" charset="-79"/>
              <a:cs typeface="Aharoni" pitchFamily="2" charset="-79"/>
            </a:endParaRPr>
          </a:p>
        </p:txBody>
      </p:sp>
      <p:sp>
        <p:nvSpPr>
          <p:cNvPr id="12" name="Rettangolo 11"/>
          <p:cNvSpPr/>
          <p:nvPr/>
        </p:nvSpPr>
        <p:spPr>
          <a:xfrm>
            <a:off x="571472" y="1571612"/>
            <a:ext cx="2786082" cy="435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solidFill>
                  <a:schemeClr val="bg2">
                    <a:lumMod val="50000"/>
                  </a:schemeClr>
                </a:solidFill>
                <a:latin typeface="Agency FB" pitchFamily="34" charset="0"/>
              </a:rPr>
              <a:t>SCUOLA</a:t>
            </a:r>
          </a:p>
          <a:p>
            <a:pPr algn="ctr"/>
            <a:r>
              <a:rPr lang="it-IT" sz="4000" dirty="0" smtClean="0">
                <a:solidFill>
                  <a:schemeClr val="bg2">
                    <a:lumMod val="50000"/>
                  </a:schemeClr>
                </a:solidFill>
                <a:latin typeface="Agency FB" pitchFamily="34" charset="0"/>
              </a:rPr>
              <a:t>PRIMARIA</a:t>
            </a:r>
            <a:endParaRPr lang="it-IT" sz="4000" dirty="0">
              <a:solidFill>
                <a:schemeClr val="bg2">
                  <a:lumMod val="50000"/>
                </a:schemeClr>
              </a:solidFill>
              <a:latin typeface="Agency FB"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Antonia Carlini </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15</a:t>
            </a:fld>
            <a:endParaRPr lang="it-IT" dirty="0"/>
          </a:p>
        </p:txBody>
      </p:sp>
      <p:sp>
        <p:nvSpPr>
          <p:cNvPr id="6" name="CasellaDiTesto 5"/>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7" name="Rettangolo 6"/>
          <p:cNvSpPr/>
          <p:nvPr/>
        </p:nvSpPr>
        <p:spPr>
          <a:xfrm>
            <a:off x="3357554" y="2000240"/>
            <a:ext cx="4929222" cy="4031873"/>
          </a:xfrm>
          <a:prstGeom prst="rect">
            <a:avLst/>
          </a:prstGeom>
        </p:spPr>
        <p:txBody>
          <a:bodyPr wrap="square">
            <a:spAutoFit/>
          </a:bodyPr>
          <a:lstStyle/>
          <a:p>
            <a:pPr algn="ctr">
              <a:buClr>
                <a:srgbClr val="C00000"/>
              </a:buClr>
              <a:buFont typeface="Wingdings" pitchFamily="2" charset="2"/>
              <a:buChar char="Ø"/>
            </a:pPr>
            <a:r>
              <a:rPr lang="it-IT" sz="3200" dirty="0" smtClean="0">
                <a:latin typeface="Calibri Light" pitchFamily="34" charset="0"/>
              </a:rPr>
              <a:t>Interagisce in modo efficace </a:t>
            </a:r>
            <a:r>
              <a:rPr lang="it-IT" sz="3200" i="1" dirty="0" smtClean="0">
                <a:latin typeface="Calibri Light" pitchFamily="34" charset="0"/>
              </a:rPr>
              <a:t>in diverse situazioni comunicative </a:t>
            </a:r>
            <a:r>
              <a:rPr lang="it-IT" sz="3200" dirty="0" smtClean="0">
                <a:latin typeface="Calibri Light" pitchFamily="34" charset="0"/>
              </a:rPr>
              <a:t>(…) </a:t>
            </a:r>
          </a:p>
          <a:p>
            <a:pPr algn="ctr">
              <a:buClr>
                <a:srgbClr val="C00000"/>
              </a:buClr>
            </a:pPr>
            <a:r>
              <a:rPr lang="it-IT" sz="3200" dirty="0" smtClean="0">
                <a:latin typeface="Calibri Light" pitchFamily="34" charset="0"/>
              </a:rPr>
              <a:t>e utilizza il dialogo per apprendere informazioni ed elaborare opinioni su problemi riguardanti </a:t>
            </a:r>
          </a:p>
          <a:p>
            <a:pPr algn="ctr">
              <a:buClr>
                <a:srgbClr val="C00000"/>
              </a:buClr>
            </a:pPr>
            <a:r>
              <a:rPr lang="it-IT" sz="3200" dirty="0" smtClean="0">
                <a:latin typeface="Calibri Light" pitchFamily="34" charset="0"/>
              </a:rPr>
              <a:t>vari ambiti culturali e sociali</a:t>
            </a:r>
            <a:endParaRPr lang="it-IT" sz="3200" dirty="0">
              <a:latin typeface="Calibri Light" pitchFamily="34" charset="0"/>
            </a:endParaRPr>
          </a:p>
        </p:txBody>
      </p:sp>
      <p:sp>
        <p:nvSpPr>
          <p:cNvPr id="10" name="CasellaDiTesto 9"/>
          <p:cNvSpPr txBox="1"/>
          <p:nvPr/>
        </p:nvSpPr>
        <p:spPr>
          <a:xfrm>
            <a:off x="928662" y="0"/>
            <a:ext cx="7643866" cy="1261884"/>
          </a:xfrm>
          <a:prstGeom prst="rect">
            <a:avLst/>
          </a:prstGeom>
          <a:noFill/>
        </p:spPr>
        <p:txBody>
          <a:bodyPr wrap="square" rtlCol="0">
            <a:spAutoFit/>
          </a:bodyPr>
          <a:lstStyle/>
          <a:p>
            <a:pPr algn="ctr"/>
            <a:r>
              <a:rPr lang="it-IT" sz="4000" dirty="0" smtClean="0">
                <a:solidFill>
                  <a:srgbClr val="0070C0"/>
                </a:solidFill>
                <a:latin typeface="Calibri Light" pitchFamily="34" charset="0"/>
              </a:rPr>
              <a:t>  </a:t>
            </a:r>
            <a:r>
              <a:rPr lang="it-IT" sz="4000" b="1" dirty="0" smtClean="0">
                <a:solidFill>
                  <a:srgbClr val="0070C0"/>
                </a:solidFill>
                <a:latin typeface="Calibri Light" pitchFamily="34" charset="0"/>
              </a:rPr>
              <a:t>I traguardi </a:t>
            </a:r>
            <a:r>
              <a:rPr lang="it-IT" sz="4000" b="1" i="1" dirty="0" smtClean="0">
                <a:solidFill>
                  <a:srgbClr val="0070C0"/>
                </a:solidFill>
                <a:latin typeface="Calibri Light" pitchFamily="34" charset="0"/>
              </a:rPr>
              <a:t>finali</a:t>
            </a:r>
            <a:r>
              <a:rPr lang="it-IT" sz="4000" b="1" dirty="0" smtClean="0">
                <a:solidFill>
                  <a:srgbClr val="0070C0"/>
                </a:solidFill>
                <a:latin typeface="Calibri Light" pitchFamily="34" charset="0"/>
              </a:rPr>
              <a:t> disciplinari</a:t>
            </a:r>
            <a:endParaRPr lang="it-IT" sz="3600" b="1" dirty="0" smtClean="0">
              <a:solidFill>
                <a:srgbClr val="0070C0"/>
              </a:solidFill>
              <a:latin typeface="Calibri Light" pitchFamily="34" charset="0"/>
            </a:endParaRPr>
          </a:p>
          <a:p>
            <a:pPr algn="ctr"/>
            <a:r>
              <a:rPr lang="it-IT" sz="3600" dirty="0" smtClean="0">
                <a:solidFill>
                  <a:srgbClr val="0070C0"/>
                </a:solidFill>
                <a:latin typeface="Calibri Light" pitchFamily="34" charset="0"/>
              </a:rPr>
              <a:t>per lo sviluppo della competenza</a:t>
            </a:r>
            <a:endParaRPr lang="it-IT" sz="4000" b="1" dirty="0">
              <a:solidFill>
                <a:srgbClr val="0070C0"/>
              </a:solidFill>
              <a:latin typeface="Calibri Light" pitchFamily="34" charset="0"/>
            </a:endParaRPr>
          </a:p>
        </p:txBody>
      </p:sp>
      <p:sp>
        <p:nvSpPr>
          <p:cNvPr id="11" name="Ovale 10"/>
          <p:cNvSpPr/>
          <p:nvPr/>
        </p:nvSpPr>
        <p:spPr>
          <a:xfrm>
            <a:off x="285720" y="0"/>
            <a:ext cx="1000132" cy="92869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latin typeface="Aharoni" pitchFamily="2" charset="-79"/>
                <a:cs typeface="Aharoni" pitchFamily="2" charset="-79"/>
              </a:rPr>
              <a:t>ES</a:t>
            </a:r>
            <a:endParaRPr lang="it-IT" sz="3200" dirty="0">
              <a:latin typeface="Aharoni" pitchFamily="2" charset="-79"/>
              <a:cs typeface="Aharoni" pitchFamily="2" charset="-79"/>
            </a:endParaRPr>
          </a:p>
        </p:txBody>
      </p:sp>
      <p:sp>
        <p:nvSpPr>
          <p:cNvPr id="12" name="Rettangolo 11"/>
          <p:cNvSpPr/>
          <p:nvPr/>
        </p:nvSpPr>
        <p:spPr>
          <a:xfrm>
            <a:off x="571472" y="1214422"/>
            <a:ext cx="2786082" cy="3071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solidFill>
                  <a:schemeClr val="bg2">
                    <a:lumMod val="50000"/>
                  </a:schemeClr>
                </a:solidFill>
                <a:latin typeface="Agency FB" pitchFamily="34" charset="0"/>
              </a:rPr>
              <a:t>SCUOLA</a:t>
            </a:r>
          </a:p>
          <a:p>
            <a:pPr algn="ctr"/>
            <a:r>
              <a:rPr lang="it-IT" sz="4000" dirty="0" smtClean="0">
                <a:solidFill>
                  <a:schemeClr val="bg2">
                    <a:lumMod val="50000"/>
                  </a:schemeClr>
                </a:solidFill>
                <a:latin typeface="Agency FB" pitchFamily="34" charset="0"/>
              </a:rPr>
              <a:t>SECONDARIA I°</a:t>
            </a:r>
            <a:endParaRPr lang="it-IT" sz="4000" dirty="0">
              <a:solidFill>
                <a:schemeClr val="bg2">
                  <a:lumMod val="50000"/>
                </a:schemeClr>
              </a:solidFill>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Antonia Carlini </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16</a:t>
            </a:fld>
            <a:endParaRPr lang="it-IT" dirty="0"/>
          </a:p>
        </p:txBody>
      </p:sp>
      <p:sp>
        <p:nvSpPr>
          <p:cNvPr id="6" name="CasellaDiTesto 5"/>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7" name="Rettangolo 6"/>
          <p:cNvSpPr/>
          <p:nvPr/>
        </p:nvSpPr>
        <p:spPr>
          <a:xfrm>
            <a:off x="3563888" y="2060848"/>
            <a:ext cx="4929222" cy="3847207"/>
          </a:xfrm>
          <a:prstGeom prst="rect">
            <a:avLst/>
          </a:prstGeom>
        </p:spPr>
        <p:txBody>
          <a:bodyPr wrap="square">
            <a:spAutoFit/>
          </a:bodyPr>
          <a:lstStyle/>
          <a:p>
            <a:pPr algn="ctr">
              <a:spcBef>
                <a:spcPts val="2400"/>
              </a:spcBef>
              <a:buClr>
                <a:srgbClr val="C00000"/>
              </a:buClr>
              <a:buFont typeface="Wingdings" pitchFamily="2" charset="2"/>
              <a:buChar char="Ø"/>
            </a:pPr>
            <a:r>
              <a:rPr lang="it-IT" sz="3200" dirty="0" smtClean="0">
                <a:latin typeface="Calibri Light" pitchFamily="34" charset="0"/>
              </a:rPr>
              <a:t>Sa sostenere una propria tesi, ascoltare e valutare criticamente le argomentazioni altrui.</a:t>
            </a:r>
          </a:p>
          <a:p>
            <a:pPr algn="ctr">
              <a:spcBef>
                <a:spcPts val="2400"/>
              </a:spcBef>
              <a:buClr>
                <a:srgbClr val="C00000"/>
              </a:buClr>
              <a:buFont typeface="Wingdings" pitchFamily="2" charset="2"/>
              <a:buChar char="Ø"/>
            </a:pPr>
            <a:r>
              <a:rPr lang="it-IT" sz="3200" dirty="0" smtClean="0">
                <a:latin typeface="Calibri Light" pitchFamily="34" charset="0"/>
              </a:rPr>
              <a:t>Cura l’esposizione orale e sa adeguarla ai diversi contesti.</a:t>
            </a:r>
          </a:p>
        </p:txBody>
      </p:sp>
      <p:sp>
        <p:nvSpPr>
          <p:cNvPr id="12" name="Rettangolo 11"/>
          <p:cNvSpPr/>
          <p:nvPr/>
        </p:nvSpPr>
        <p:spPr>
          <a:xfrm>
            <a:off x="539552" y="2276872"/>
            <a:ext cx="2786082" cy="3071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smtClean="0">
                <a:solidFill>
                  <a:schemeClr val="bg2">
                    <a:lumMod val="50000"/>
                  </a:schemeClr>
                </a:solidFill>
                <a:latin typeface="Agency FB" pitchFamily="34" charset="0"/>
              </a:rPr>
              <a:t>Licei</a:t>
            </a:r>
          </a:p>
          <a:p>
            <a:pPr algn="ctr"/>
            <a:endParaRPr lang="it-IT" sz="3200" dirty="0" smtClean="0">
              <a:solidFill>
                <a:schemeClr val="bg2">
                  <a:lumMod val="50000"/>
                </a:schemeClr>
              </a:solidFill>
              <a:latin typeface="Agency FB" pitchFamily="34" charset="0"/>
            </a:endParaRPr>
          </a:p>
          <a:p>
            <a:pPr algn="ctr"/>
            <a:r>
              <a:rPr lang="it-IT" sz="3200" dirty="0" smtClean="0">
                <a:solidFill>
                  <a:schemeClr val="bg2">
                    <a:lumMod val="50000"/>
                  </a:schemeClr>
                </a:solidFill>
                <a:latin typeface="Agency FB" pitchFamily="34" charset="0"/>
              </a:rPr>
              <a:t>Traguardi finali comuni</a:t>
            </a:r>
          </a:p>
          <a:p>
            <a:pPr algn="ctr"/>
            <a:r>
              <a:rPr lang="it-IT" sz="3200" dirty="0" smtClean="0">
                <a:solidFill>
                  <a:schemeClr val="bg2">
                    <a:lumMod val="50000"/>
                  </a:schemeClr>
                </a:solidFill>
                <a:latin typeface="Agency FB" pitchFamily="34" charset="0"/>
              </a:rPr>
              <a:t>IN 2010</a:t>
            </a:r>
            <a:endParaRPr lang="it-IT" sz="3200" dirty="0">
              <a:solidFill>
                <a:schemeClr val="bg2">
                  <a:lumMod val="50000"/>
                </a:schemeClr>
              </a:solidFill>
              <a:latin typeface="Agency FB" pitchFamily="34" charset="0"/>
            </a:endParaRPr>
          </a:p>
        </p:txBody>
      </p:sp>
      <p:sp>
        <p:nvSpPr>
          <p:cNvPr id="9" name="CasellaDiTesto 8"/>
          <p:cNvSpPr txBox="1"/>
          <p:nvPr/>
        </p:nvSpPr>
        <p:spPr>
          <a:xfrm>
            <a:off x="1331640" y="188640"/>
            <a:ext cx="7344816" cy="1261884"/>
          </a:xfrm>
          <a:prstGeom prst="rect">
            <a:avLst/>
          </a:prstGeom>
          <a:solidFill>
            <a:srgbClr val="0066CC"/>
          </a:solidFill>
        </p:spPr>
        <p:txBody>
          <a:bodyPr wrap="square" rtlCol="0">
            <a:spAutoFit/>
          </a:bodyPr>
          <a:lstStyle/>
          <a:p>
            <a:pPr algn="ctr"/>
            <a:r>
              <a:rPr lang="it-IT" sz="4000" dirty="0" smtClean="0">
                <a:solidFill>
                  <a:schemeClr val="bg1"/>
                </a:solidFill>
                <a:latin typeface="Calibri Light" pitchFamily="34" charset="0"/>
              </a:rPr>
              <a:t>  </a:t>
            </a:r>
            <a:r>
              <a:rPr lang="it-IT" sz="3600" b="1" dirty="0" smtClean="0">
                <a:solidFill>
                  <a:schemeClr val="bg1"/>
                </a:solidFill>
                <a:latin typeface="Calibri Light" pitchFamily="34" charset="0"/>
              </a:rPr>
              <a:t>I traguardi </a:t>
            </a:r>
            <a:r>
              <a:rPr lang="it-IT" sz="3600" b="1" i="1" dirty="0" smtClean="0">
                <a:solidFill>
                  <a:schemeClr val="bg1"/>
                </a:solidFill>
                <a:latin typeface="Calibri Light" pitchFamily="34" charset="0"/>
              </a:rPr>
              <a:t>finali</a:t>
            </a:r>
            <a:r>
              <a:rPr lang="it-IT" sz="3600" b="1" dirty="0" smtClean="0">
                <a:solidFill>
                  <a:schemeClr val="bg1"/>
                </a:solidFill>
                <a:latin typeface="Calibri Light" pitchFamily="34" charset="0"/>
              </a:rPr>
              <a:t> disciplinari</a:t>
            </a:r>
          </a:p>
          <a:p>
            <a:pPr algn="ctr"/>
            <a:r>
              <a:rPr lang="it-IT" sz="3600" dirty="0" smtClean="0">
                <a:solidFill>
                  <a:schemeClr val="bg1"/>
                </a:solidFill>
                <a:latin typeface="Calibri Light" pitchFamily="34" charset="0"/>
              </a:rPr>
              <a:t>per lo sviluppo della competenza</a:t>
            </a:r>
            <a:endParaRPr lang="it-IT" sz="4000" b="1" dirty="0">
              <a:solidFill>
                <a:schemeClr val="bg1"/>
              </a:solidFill>
              <a:latin typeface="Calibri Light" pitchFamily="34" charset="0"/>
            </a:endParaRPr>
          </a:p>
        </p:txBody>
      </p:sp>
      <p:sp>
        <p:nvSpPr>
          <p:cNvPr id="13" name="Ovale 12"/>
          <p:cNvSpPr/>
          <p:nvPr/>
        </p:nvSpPr>
        <p:spPr>
          <a:xfrm>
            <a:off x="0" y="116632"/>
            <a:ext cx="1907704" cy="1368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latin typeface="Aharoni" pitchFamily="2" charset="-79"/>
                <a:cs typeface="Aharoni" pitchFamily="2" charset="-79"/>
              </a:rPr>
              <a:t>FOCUS</a:t>
            </a:r>
            <a:endParaRPr lang="it-IT" sz="2800" dirty="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Antonia Carlini </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17</a:t>
            </a:fld>
            <a:endParaRPr lang="it-IT" dirty="0"/>
          </a:p>
        </p:txBody>
      </p:sp>
      <p:sp>
        <p:nvSpPr>
          <p:cNvPr id="6" name="CasellaDiTesto 5"/>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7" name="Rettangolo 6"/>
          <p:cNvSpPr/>
          <p:nvPr/>
        </p:nvSpPr>
        <p:spPr>
          <a:xfrm>
            <a:off x="3419872" y="1844824"/>
            <a:ext cx="4968552" cy="4647426"/>
          </a:xfrm>
          <a:prstGeom prst="rect">
            <a:avLst/>
          </a:prstGeom>
        </p:spPr>
        <p:txBody>
          <a:bodyPr wrap="square">
            <a:spAutoFit/>
          </a:bodyPr>
          <a:lstStyle/>
          <a:p>
            <a:pPr algn="ctr">
              <a:spcBef>
                <a:spcPts val="2400"/>
              </a:spcBef>
              <a:buClr>
                <a:srgbClr val="C00000"/>
              </a:buClr>
              <a:buFont typeface="Wingdings" pitchFamily="2" charset="2"/>
              <a:buChar char="Ø"/>
            </a:pPr>
            <a:r>
              <a:rPr lang="it-IT" sz="3200" dirty="0" smtClean="0">
                <a:latin typeface="Calibri Light" pitchFamily="34" charset="0"/>
              </a:rPr>
              <a:t>Utilizza il patrimonio lessicale ed espressivo della lingua italiana secondo le esigenze comunicative nei vari contesti: </a:t>
            </a:r>
          </a:p>
          <a:p>
            <a:pPr algn="ctr">
              <a:spcBef>
                <a:spcPts val="2400"/>
              </a:spcBef>
              <a:buClr>
                <a:srgbClr val="C00000"/>
              </a:buClr>
            </a:pPr>
            <a:r>
              <a:rPr lang="it-IT" sz="3200" dirty="0" smtClean="0">
                <a:latin typeface="Calibri Light" pitchFamily="34" charset="0"/>
              </a:rPr>
              <a:t>sociali, culturali, scientifici, economici, tecnologici</a:t>
            </a:r>
          </a:p>
          <a:p>
            <a:pPr algn="ctr">
              <a:spcBef>
                <a:spcPts val="2400"/>
              </a:spcBef>
              <a:buClr>
                <a:srgbClr val="C00000"/>
              </a:buClr>
            </a:pPr>
            <a:endParaRPr lang="it-IT" sz="3200" dirty="0" smtClean="0">
              <a:solidFill>
                <a:schemeClr val="tx1">
                  <a:lumMod val="50000"/>
                  <a:lumOff val="50000"/>
                </a:schemeClr>
              </a:solidFill>
              <a:latin typeface="Agency FB" pitchFamily="34" charset="0"/>
            </a:endParaRPr>
          </a:p>
        </p:txBody>
      </p:sp>
      <p:sp>
        <p:nvSpPr>
          <p:cNvPr id="12" name="Rettangolo 11"/>
          <p:cNvSpPr/>
          <p:nvPr/>
        </p:nvSpPr>
        <p:spPr>
          <a:xfrm>
            <a:off x="251520" y="1628800"/>
            <a:ext cx="2786082"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800" dirty="0" smtClean="0">
              <a:solidFill>
                <a:schemeClr val="bg2">
                  <a:lumMod val="50000"/>
                </a:schemeClr>
              </a:solidFill>
              <a:latin typeface="Agency FB" pitchFamily="34" charset="0"/>
            </a:endParaRPr>
          </a:p>
          <a:p>
            <a:pPr algn="ctr"/>
            <a:r>
              <a:rPr lang="it-IT" sz="5400" dirty="0" smtClean="0">
                <a:solidFill>
                  <a:schemeClr val="bg2">
                    <a:lumMod val="50000"/>
                  </a:schemeClr>
                </a:solidFill>
                <a:latin typeface="Agency FB" pitchFamily="34" charset="0"/>
              </a:rPr>
              <a:t>Tecnici</a:t>
            </a:r>
          </a:p>
          <a:p>
            <a:pPr algn="ctr"/>
            <a:endParaRPr lang="it-IT" sz="3200" dirty="0" smtClean="0">
              <a:solidFill>
                <a:schemeClr val="bg2">
                  <a:lumMod val="50000"/>
                </a:schemeClr>
              </a:solidFill>
              <a:latin typeface="Agency FB" pitchFamily="34" charset="0"/>
            </a:endParaRPr>
          </a:p>
          <a:p>
            <a:pPr algn="ctr"/>
            <a:r>
              <a:rPr lang="it-IT" sz="3200" dirty="0" smtClean="0">
                <a:solidFill>
                  <a:schemeClr val="bg2">
                    <a:lumMod val="50000"/>
                  </a:schemeClr>
                </a:solidFill>
                <a:latin typeface="Agency FB" pitchFamily="34" charset="0"/>
              </a:rPr>
              <a:t>Traguardi finali comuni</a:t>
            </a:r>
          </a:p>
          <a:p>
            <a:pPr algn="ctr"/>
            <a:r>
              <a:rPr lang="it-IT" sz="3200" dirty="0" smtClean="0">
                <a:solidFill>
                  <a:schemeClr val="bg2">
                    <a:lumMod val="50000"/>
                  </a:schemeClr>
                </a:solidFill>
                <a:latin typeface="Agency FB" pitchFamily="34" charset="0"/>
              </a:rPr>
              <a:t>IN 2010</a:t>
            </a:r>
            <a:endParaRPr lang="it-IT" sz="3200" dirty="0">
              <a:solidFill>
                <a:schemeClr val="bg2">
                  <a:lumMod val="50000"/>
                </a:schemeClr>
              </a:solidFill>
              <a:latin typeface="Agency FB" pitchFamily="34" charset="0"/>
            </a:endParaRPr>
          </a:p>
        </p:txBody>
      </p:sp>
      <p:sp>
        <p:nvSpPr>
          <p:cNvPr id="9" name="CasellaDiTesto 8"/>
          <p:cNvSpPr txBox="1"/>
          <p:nvPr/>
        </p:nvSpPr>
        <p:spPr>
          <a:xfrm>
            <a:off x="1331640" y="188640"/>
            <a:ext cx="7344816" cy="1261884"/>
          </a:xfrm>
          <a:prstGeom prst="rect">
            <a:avLst/>
          </a:prstGeom>
          <a:solidFill>
            <a:srgbClr val="0066CC"/>
          </a:solidFill>
        </p:spPr>
        <p:txBody>
          <a:bodyPr wrap="square" rtlCol="0">
            <a:spAutoFit/>
          </a:bodyPr>
          <a:lstStyle/>
          <a:p>
            <a:pPr algn="ctr"/>
            <a:r>
              <a:rPr lang="it-IT" sz="4000" dirty="0" smtClean="0">
                <a:solidFill>
                  <a:schemeClr val="bg1"/>
                </a:solidFill>
                <a:latin typeface="Calibri Light" pitchFamily="34" charset="0"/>
              </a:rPr>
              <a:t>  </a:t>
            </a:r>
            <a:r>
              <a:rPr lang="it-IT" sz="3600" b="1" dirty="0" smtClean="0">
                <a:solidFill>
                  <a:schemeClr val="bg1"/>
                </a:solidFill>
                <a:latin typeface="Calibri Light" pitchFamily="34" charset="0"/>
              </a:rPr>
              <a:t>I traguardi </a:t>
            </a:r>
            <a:r>
              <a:rPr lang="it-IT" sz="3600" b="1" i="1" dirty="0" smtClean="0">
                <a:solidFill>
                  <a:schemeClr val="bg1"/>
                </a:solidFill>
                <a:latin typeface="Calibri Light" pitchFamily="34" charset="0"/>
              </a:rPr>
              <a:t>finali</a:t>
            </a:r>
            <a:r>
              <a:rPr lang="it-IT" sz="3600" b="1" dirty="0" smtClean="0">
                <a:solidFill>
                  <a:schemeClr val="bg1"/>
                </a:solidFill>
                <a:latin typeface="Calibri Light" pitchFamily="34" charset="0"/>
              </a:rPr>
              <a:t> disciplinari</a:t>
            </a:r>
          </a:p>
          <a:p>
            <a:pPr algn="ctr"/>
            <a:r>
              <a:rPr lang="it-IT" sz="3600" dirty="0" smtClean="0">
                <a:solidFill>
                  <a:schemeClr val="bg1"/>
                </a:solidFill>
                <a:latin typeface="Calibri Light" pitchFamily="34" charset="0"/>
              </a:rPr>
              <a:t>per lo sviluppo della competenza</a:t>
            </a:r>
            <a:endParaRPr lang="it-IT" sz="4000" b="1" dirty="0">
              <a:solidFill>
                <a:schemeClr val="bg1"/>
              </a:solidFill>
              <a:latin typeface="Calibri Light" pitchFamily="34" charset="0"/>
            </a:endParaRPr>
          </a:p>
        </p:txBody>
      </p:sp>
      <p:sp>
        <p:nvSpPr>
          <p:cNvPr id="13" name="Ovale 12"/>
          <p:cNvSpPr/>
          <p:nvPr/>
        </p:nvSpPr>
        <p:spPr>
          <a:xfrm>
            <a:off x="0" y="116632"/>
            <a:ext cx="1907704" cy="136815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latin typeface="Aharoni" pitchFamily="2" charset="-79"/>
                <a:cs typeface="Aharoni" pitchFamily="2" charset="-79"/>
              </a:rPr>
              <a:t>FOCUS</a:t>
            </a:r>
            <a:endParaRPr lang="it-IT" sz="28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C3D30DCE-DACD-4CD3-A700-6D76F4FB1AB4}" type="slidenum">
              <a:rPr lang="it-IT" smtClean="0"/>
              <a:pPr/>
              <a:t>18</a:t>
            </a:fld>
            <a:endParaRPr lang="it-IT" dirty="0"/>
          </a:p>
        </p:txBody>
      </p:sp>
      <p:sp>
        <p:nvSpPr>
          <p:cNvPr id="5" name="Segnaposto piè di pagina 4"/>
          <p:cNvSpPr>
            <a:spLocks noGrp="1"/>
          </p:cNvSpPr>
          <p:nvPr>
            <p:ph type="ftr" sz="quarter" idx="11"/>
          </p:nvPr>
        </p:nvSpPr>
        <p:spPr/>
        <p:txBody>
          <a:bodyPr/>
          <a:lstStyle/>
          <a:p>
            <a:r>
              <a:rPr lang="it-IT" dirty="0" smtClean="0"/>
              <a:t>Antonia Carlini </a:t>
            </a:r>
            <a:endParaRPr lang="it-IT" dirty="0"/>
          </a:p>
        </p:txBody>
      </p:sp>
      <p:sp>
        <p:nvSpPr>
          <p:cNvPr id="10" name="Rettangolo 9"/>
          <p:cNvSpPr/>
          <p:nvPr/>
        </p:nvSpPr>
        <p:spPr>
          <a:xfrm>
            <a:off x="539552" y="214290"/>
            <a:ext cx="8173468" cy="914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chemeClr val="bg1"/>
                </a:solidFill>
                <a:latin typeface="Calibri Light" panose="020F0302020204030204" pitchFamily="34" charset="0"/>
              </a:rPr>
              <a:t>CICLICITA’ delle AZIONI-ATTIVITA’</a:t>
            </a:r>
            <a:endParaRPr lang="it-IT" sz="4400" b="1" dirty="0">
              <a:solidFill>
                <a:schemeClr val="bg1"/>
              </a:solidFill>
              <a:latin typeface="Calibri Light" panose="020F0302020204030204" pitchFamily="34" charset="0"/>
            </a:endParaRPr>
          </a:p>
        </p:txBody>
      </p:sp>
      <p:sp>
        <p:nvSpPr>
          <p:cNvPr id="16" name="Fumetto 3 15"/>
          <p:cNvSpPr/>
          <p:nvPr/>
        </p:nvSpPr>
        <p:spPr>
          <a:xfrm>
            <a:off x="0" y="4005064"/>
            <a:ext cx="2411760" cy="2232248"/>
          </a:xfrm>
          <a:prstGeom prst="wedgeEllipseCallout">
            <a:avLst/>
          </a:prstGeom>
          <a:solidFill>
            <a:schemeClr val="bg1"/>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bg2">
                    <a:lumMod val="10000"/>
                  </a:schemeClr>
                </a:solidFill>
                <a:latin typeface="Calibri Light" pitchFamily="34" charset="0"/>
              </a:rPr>
              <a:t>E’ l’ora del gioco </a:t>
            </a:r>
          </a:p>
          <a:p>
            <a:pPr algn="ctr"/>
            <a:r>
              <a:rPr lang="it-IT" sz="2400" dirty="0" smtClean="0">
                <a:solidFill>
                  <a:schemeClr val="bg2">
                    <a:lumMod val="10000"/>
                  </a:schemeClr>
                </a:solidFill>
                <a:latin typeface="Calibri Light" pitchFamily="34" charset="0"/>
              </a:rPr>
              <a:t>dei perché! </a:t>
            </a:r>
            <a:endParaRPr lang="it-IT" sz="2400" dirty="0">
              <a:solidFill>
                <a:schemeClr val="bg2">
                  <a:lumMod val="10000"/>
                </a:schemeClr>
              </a:solidFill>
              <a:latin typeface="Calibri Light" pitchFamily="34" charset="0"/>
            </a:endParaRPr>
          </a:p>
        </p:txBody>
      </p:sp>
      <p:sp>
        <p:nvSpPr>
          <p:cNvPr id="17" name="Fumetto 3 16"/>
          <p:cNvSpPr/>
          <p:nvPr/>
        </p:nvSpPr>
        <p:spPr>
          <a:xfrm>
            <a:off x="2123728" y="2996952"/>
            <a:ext cx="2376264" cy="2232248"/>
          </a:xfrm>
          <a:prstGeom prst="wedgeEllipseCallout">
            <a:avLst/>
          </a:prstGeom>
          <a:solidFill>
            <a:schemeClr val="bg1"/>
          </a:solidFill>
          <a:ln>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bg2">
                    <a:lumMod val="10000"/>
                  </a:schemeClr>
                </a:solidFill>
                <a:latin typeface="Calibri Light" pitchFamily="34" charset="0"/>
              </a:rPr>
              <a:t>Giochi:</a:t>
            </a:r>
          </a:p>
          <a:p>
            <a:pPr algn="ctr"/>
            <a:r>
              <a:rPr lang="it-IT" sz="2400" dirty="0" smtClean="0">
                <a:solidFill>
                  <a:schemeClr val="bg2">
                    <a:lumMod val="10000"/>
                  </a:schemeClr>
                </a:solidFill>
                <a:latin typeface="Calibri Light" pitchFamily="34" charset="0"/>
              </a:rPr>
              <a:t>1.Lego </a:t>
            </a:r>
          </a:p>
          <a:p>
            <a:pPr algn="ctr"/>
            <a:r>
              <a:rPr lang="it-IT" sz="2400" dirty="0" smtClean="0">
                <a:solidFill>
                  <a:schemeClr val="bg2">
                    <a:lumMod val="10000"/>
                  </a:schemeClr>
                </a:solidFill>
                <a:latin typeface="Calibri Light" pitchFamily="34" charset="0"/>
              </a:rPr>
              <a:t>2.Play station</a:t>
            </a:r>
            <a:endParaRPr lang="it-IT" sz="2400" dirty="0">
              <a:solidFill>
                <a:schemeClr val="bg2">
                  <a:lumMod val="10000"/>
                </a:schemeClr>
              </a:solidFill>
              <a:latin typeface="Calibri Light" pitchFamily="34" charset="0"/>
            </a:endParaRPr>
          </a:p>
        </p:txBody>
      </p:sp>
      <p:sp>
        <p:nvSpPr>
          <p:cNvPr id="18" name="Fumetto 3 17"/>
          <p:cNvSpPr/>
          <p:nvPr/>
        </p:nvSpPr>
        <p:spPr>
          <a:xfrm>
            <a:off x="4283968" y="1988840"/>
            <a:ext cx="2520280" cy="2304256"/>
          </a:xfrm>
          <a:prstGeom prst="wedgeEllipse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bg2">
                    <a:lumMod val="10000"/>
                  </a:schemeClr>
                </a:solidFill>
                <a:latin typeface="Calibri Light" pitchFamily="34" charset="0"/>
              </a:rPr>
              <a:t>Stranieri: </a:t>
            </a:r>
          </a:p>
          <a:p>
            <a:pPr algn="ctr"/>
            <a:r>
              <a:rPr lang="it-IT" sz="2400" dirty="0" smtClean="0">
                <a:solidFill>
                  <a:schemeClr val="bg2">
                    <a:lumMod val="10000"/>
                  </a:schemeClr>
                </a:solidFill>
                <a:latin typeface="Calibri Light" pitchFamily="34" charset="0"/>
              </a:rPr>
              <a:t>1.Accogliere</a:t>
            </a:r>
          </a:p>
          <a:p>
            <a:pPr algn="ctr"/>
            <a:r>
              <a:rPr lang="it-IT" sz="2400" dirty="0" smtClean="0">
                <a:solidFill>
                  <a:schemeClr val="bg2">
                    <a:lumMod val="10000"/>
                  </a:schemeClr>
                </a:solidFill>
                <a:latin typeface="Calibri Light" pitchFamily="34" charset="0"/>
              </a:rPr>
              <a:t>2.Respingere</a:t>
            </a:r>
            <a:endParaRPr lang="it-IT" sz="2400" dirty="0">
              <a:solidFill>
                <a:schemeClr val="bg2">
                  <a:lumMod val="10000"/>
                </a:schemeClr>
              </a:solidFill>
              <a:latin typeface="Calibri Light" pitchFamily="34" charset="0"/>
            </a:endParaRPr>
          </a:p>
        </p:txBody>
      </p:sp>
      <p:sp>
        <p:nvSpPr>
          <p:cNvPr id="19" name="Fumetto 3 18"/>
          <p:cNvSpPr/>
          <p:nvPr/>
        </p:nvSpPr>
        <p:spPr>
          <a:xfrm>
            <a:off x="6429388" y="928670"/>
            <a:ext cx="2448272" cy="2304256"/>
          </a:xfrm>
          <a:prstGeom prst="wedgeEllipseCallou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bg2">
                    <a:lumMod val="10000"/>
                  </a:schemeClr>
                </a:solidFill>
                <a:latin typeface="Calibri Light" pitchFamily="34" charset="0"/>
              </a:rPr>
              <a:t>Dibattito filosofico sul libero arbitrio</a:t>
            </a:r>
            <a:endParaRPr lang="it-IT" sz="2400" dirty="0">
              <a:solidFill>
                <a:schemeClr val="bg2">
                  <a:lumMod val="10000"/>
                </a:schemeClr>
              </a:solidFill>
              <a:latin typeface="Calibri Light" pitchFamily="34" charset="0"/>
            </a:endParaRPr>
          </a:p>
        </p:txBody>
      </p:sp>
      <p:sp>
        <p:nvSpPr>
          <p:cNvPr id="22" name="CasellaDiTesto 21"/>
          <p:cNvSpPr txBox="1"/>
          <p:nvPr/>
        </p:nvSpPr>
        <p:spPr>
          <a:xfrm>
            <a:off x="539552" y="1340768"/>
            <a:ext cx="3456384" cy="1384995"/>
          </a:xfrm>
          <a:prstGeom prst="rect">
            <a:avLst/>
          </a:prstGeom>
          <a:solidFill>
            <a:srgbClr val="00B050"/>
          </a:solidFill>
        </p:spPr>
        <p:txBody>
          <a:bodyPr wrap="square" rtlCol="0">
            <a:spAutoFit/>
          </a:bodyPr>
          <a:lstStyle/>
          <a:p>
            <a:pPr algn="ctr"/>
            <a:r>
              <a:rPr lang="it-IT" sz="2800" dirty="0" smtClean="0">
                <a:solidFill>
                  <a:schemeClr val="bg1"/>
                </a:solidFill>
                <a:latin typeface="Calibri Light" pitchFamily="34" charset="0"/>
              </a:rPr>
              <a:t>Uso della lingua italiana in funzione argomentativa</a:t>
            </a:r>
            <a:endParaRPr lang="it-IT" sz="2800" dirty="0">
              <a:solidFill>
                <a:schemeClr val="bg1"/>
              </a:solidFill>
              <a:latin typeface="Calibri Light" pitchFamily="34" charset="0"/>
            </a:endParaRPr>
          </a:p>
        </p:txBody>
      </p:sp>
      <p:pic>
        <p:nvPicPr>
          <p:cNvPr id="4100" name="Picture 4" descr="Risultati immagini per orario scolastico settimanale"/>
          <p:cNvPicPr>
            <a:picLocks noChangeAspect="1" noChangeArrowheads="1"/>
          </p:cNvPicPr>
          <p:nvPr/>
        </p:nvPicPr>
        <p:blipFill>
          <a:blip r:embed="rId3" cstate="print"/>
          <a:srcRect/>
          <a:stretch>
            <a:fillRect/>
          </a:stretch>
        </p:blipFill>
        <p:spPr bwMode="auto">
          <a:xfrm>
            <a:off x="5652120" y="4365104"/>
            <a:ext cx="3312368" cy="2340741"/>
          </a:xfrm>
          <a:prstGeom prst="rect">
            <a:avLst/>
          </a:prstGeom>
          <a:noFill/>
        </p:spPr>
      </p:pic>
      <p:sp>
        <p:nvSpPr>
          <p:cNvPr id="26" name="Fumetto 3 25"/>
          <p:cNvSpPr/>
          <p:nvPr/>
        </p:nvSpPr>
        <p:spPr>
          <a:xfrm>
            <a:off x="7164288" y="4221088"/>
            <a:ext cx="1440160" cy="1008112"/>
          </a:xfrm>
          <a:prstGeom prst="wedgeEllipseCallout">
            <a:avLst>
              <a:gd name="adj1" fmla="val -63717"/>
              <a:gd name="adj2" fmla="val 47068"/>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Agency FB" pitchFamily="34" charset="0"/>
              </a:rPr>
              <a:t>DIBATTITO A TEMA</a:t>
            </a:r>
            <a:endParaRPr lang="it-IT" b="1" dirty="0">
              <a:latin typeface="Agency FB" pitchFamily="34" charset="0"/>
            </a:endParaRPr>
          </a:p>
        </p:txBody>
      </p:sp>
      <p:sp>
        <p:nvSpPr>
          <p:cNvPr id="12" name="Fumetto 3 11"/>
          <p:cNvSpPr/>
          <p:nvPr/>
        </p:nvSpPr>
        <p:spPr>
          <a:xfrm>
            <a:off x="6429388" y="1214422"/>
            <a:ext cx="2448272" cy="2304256"/>
          </a:xfrm>
          <a:prstGeom prst="wedgeEllipseCallou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bg2">
                    <a:lumMod val="10000"/>
                  </a:schemeClr>
                </a:solidFill>
                <a:latin typeface="Calibri Light" pitchFamily="34" charset="0"/>
              </a:rPr>
              <a:t>Dibattito scientifico sul nucleare</a:t>
            </a:r>
            <a:endParaRPr lang="it-IT" sz="2400" dirty="0">
              <a:solidFill>
                <a:schemeClr val="bg2">
                  <a:lumMod val="10000"/>
                </a:schemeClr>
              </a:solidFill>
              <a:latin typeface="Calibri Light" pitchFamily="34" charset="0"/>
            </a:endParaRPr>
          </a:p>
        </p:txBody>
      </p:sp>
      <p:sp>
        <p:nvSpPr>
          <p:cNvPr id="13" name="Fumetto 3 12"/>
          <p:cNvSpPr/>
          <p:nvPr/>
        </p:nvSpPr>
        <p:spPr>
          <a:xfrm>
            <a:off x="6429388" y="1500174"/>
            <a:ext cx="2428860" cy="2304256"/>
          </a:xfrm>
          <a:prstGeom prst="wedgeEllipseCallou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dirty="0" smtClean="0">
              <a:solidFill>
                <a:schemeClr val="bg2">
                  <a:lumMod val="10000"/>
                </a:schemeClr>
              </a:solidFill>
              <a:latin typeface="Calibri Light" pitchFamily="34" charset="0"/>
            </a:endParaRPr>
          </a:p>
          <a:p>
            <a:pPr algn="ctr"/>
            <a:r>
              <a:rPr lang="it-IT" sz="2400" dirty="0" smtClean="0">
                <a:solidFill>
                  <a:schemeClr val="bg2">
                    <a:lumMod val="10000"/>
                  </a:schemeClr>
                </a:solidFill>
                <a:latin typeface="Calibri Light" pitchFamily="34" charset="0"/>
              </a:rPr>
              <a:t>Leopardi e la natura</a:t>
            </a:r>
          </a:p>
          <a:p>
            <a:pPr algn="ctr"/>
            <a:r>
              <a:rPr lang="it-IT" sz="2400" dirty="0" smtClean="0">
                <a:solidFill>
                  <a:schemeClr val="bg2">
                    <a:lumMod val="10000"/>
                  </a:schemeClr>
                </a:solidFill>
                <a:latin typeface="Calibri Light" pitchFamily="34" charset="0"/>
              </a:rPr>
              <a:t>1.Amore</a:t>
            </a:r>
          </a:p>
          <a:p>
            <a:pPr algn="ctr"/>
            <a:r>
              <a:rPr lang="it-IT" sz="2400" dirty="0" smtClean="0">
                <a:solidFill>
                  <a:schemeClr val="bg2">
                    <a:lumMod val="10000"/>
                  </a:schemeClr>
                </a:solidFill>
                <a:latin typeface="Calibri Light" pitchFamily="34" charset="0"/>
              </a:rPr>
              <a:t>2.Odio</a:t>
            </a:r>
            <a:endParaRPr lang="it-IT" sz="2400" dirty="0">
              <a:solidFill>
                <a:schemeClr val="bg2">
                  <a:lumMod val="10000"/>
                </a:schemeClr>
              </a:solidFill>
              <a:latin typeface="Calibri Light" pitchFamily="34" charset="0"/>
            </a:endParaRPr>
          </a:p>
          <a:p>
            <a:pPr algn="ctr"/>
            <a:endParaRPr lang="it-IT" sz="2400" dirty="0" smtClean="0">
              <a:solidFill>
                <a:schemeClr val="bg2">
                  <a:lumMod val="10000"/>
                </a:schemeClr>
              </a:solidFill>
              <a:latin typeface="Calibri Light" pitchFamily="34" charset="0"/>
            </a:endParaRPr>
          </a:p>
        </p:txBody>
      </p:sp>
    </p:spTree>
    <p:extLst>
      <p:ext uri="{BB962C8B-B14F-4D97-AF65-F5344CB8AC3E}">
        <p14:creationId xmlns:p14="http://schemas.microsoft.com/office/powerpoint/2010/main" val="7321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fade">
                                      <p:cBhvr>
                                        <p:cTn id="27" dur="2000"/>
                                        <p:tgtEl>
                                          <p:spTgt spid="410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20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P spid="22" grpId="0" animBg="1"/>
      <p:bldP spid="26"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C3D30DCE-DACD-4CD3-A700-6D76F4FB1AB4}" type="slidenum">
              <a:rPr lang="it-IT" smtClean="0"/>
              <a:pPr/>
              <a:t>19</a:t>
            </a:fld>
            <a:endParaRPr lang="it-IT" dirty="0"/>
          </a:p>
        </p:txBody>
      </p:sp>
      <p:sp>
        <p:nvSpPr>
          <p:cNvPr id="5" name="Segnaposto piè di pagina 4"/>
          <p:cNvSpPr>
            <a:spLocks noGrp="1"/>
          </p:cNvSpPr>
          <p:nvPr>
            <p:ph type="ftr" sz="quarter" idx="11"/>
          </p:nvPr>
        </p:nvSpPr>
        <p:spPr/>
        <p:txBody>
          <a:bodyPr/>
          <a:lstStyle/>
          <a:p>
            <a:r>
              <a:rPr lang="it-IT" dirty="0" smtClean="0"/>
              <a:t>Antonia Carlini </a:t>
            </a:r>
            <a:endParaRPr lang="it-IT" dirty="0"/>
          </a:p>
        </p:txBody>
      </p:sp>
      <p:sp>
        <p:nvSpPr>
          <p:cNvPr id="10" name="Rettangolo 9"/>
          <p:cNvSpPr/>
          <p:nvPr/>
        </p:nvSpPr>
        <p:spPr>
          <a:xfrm>
            <a:off x="539552" y="214290"/>
            <a:ext cx="8173468" cy="914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chemeClr val="bg1"/>
                </a:solidFill>
                <a:latin typeface="Calibri Light" panose="020F0302020204030204" pitchFamily="34" charset="0"/>
              </a:rPr>
              <a:t>CICLICITA’ delle AZIONI-ATTIVITA’</a:t>
            </a:r>
            <a:endParaRPr lang="it-IT" sz="4400" b="1" dirty="0">
              <a:solidFill>
                <a:schemeClr val="bg1"/>
              </a:solidFill>
              <a:latin typeface="Calibri Light" panose="020F0302020204030204" pitchFamily="34" charset="0"/>
            </a:endParaRPr>
          </a:p>
        </p:txBody>
      </p:sp>
      <p:sp>
        <p:nvSpPr>
          <p:cNvPr id="41" name="Ovale 40"/>
          <p:cNvSpPr/>
          <p:nvPr/>
        </p:nvSpPr>
        <p:spPr>
          <a:xfrm>
            <a:off x="1115616" y="1556792"/>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4" name="Rettangolo 43"/>
          <p:cNvSpPr/>
          <p:nvPr/>
        </p:nvSpPr>
        <p:spPr>
          <a:xfrm>
            <a:off x="827584" y="2060849"/>
            <a:ext cx="1008112" cy="93610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1" name="Ovale 50"/>
          <p:cNvSpPr/>
          <p:nvPr/>
        </p:nvSpPr>
        <p:spPr>
          <a:xfrm>
            <a:off x="2928926" y="3429000"/>
            <a:ext cx="620017" cy="592044"/>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Ovale 51"/>
          <p:cNvSpPr/>
          <p:nvPr/>
        </p:nvSpPr>
        <p:spPr>
          <a:xfrm>
            <a:off x="2195736" y="1556792"/>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3" name="Rettangolo 52"/>
          <p:cNvSpPr/>
          <p:nvPr/>
        </p:nvSpPr>
        <p:spPr>
          <a:xfrm>
            <a:off x="1835696" y="2060848"/>
            <a:ext cx="1008112" cy="93610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4" name="Ovale 53"/>
          <p:cNvSpPr/>
          <p:nvPr/>
        </p:nvSpPr>
        <p:spPr>
          <a:xfrm>
            <a:off x="3275856" y="1556792"/>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5" name="Rettangolo 54"/>
          <p:cNvSpPr/>
          <p:nvPr/>
        </p:nvSpPr>
        <p:spPr>
          <a:xfrm>
            <a:off x="2843808" y="2060848"/>
            <a:ext cx="1008112" cy="93610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 name="Ovale 55"/>
          <p:cNvSpPr/>
          <p:nvPr/>
        </p:nvSpPr>
        <p:spPr>
          <a:xfrm>
            <a:off x="4139952" y="1556792"/>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7" name="Rettangolo 56"/>
          <p:cNvSpPr/>
          <p:nvPr/>
        </p:nvSpPr>
        <p:spPr>
          <a:xfrm>
            <a:off x="3851920" y="2060848"/>
            <a:ext cx="1008112" cy="93610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8" name="Ovale 57"/>
          <p:cNvSpPr/>
          <p:nvPr/>
        </p:nvSpPr>
        <p:spPr>
          <a:xfrm>
            <a:off x="1043608" y="5445224"/>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9" name="Rettangolo 58"/>
          <p:cNvSpPr/>
          <p:nvPr/>
        </p:nvSpPr>
        <p:spPr>
          <a:xfrm>
            <a:off x="755576" y="4437113"/>
            <a:ext cx="1008112" cy="93610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Ovale 59"/>
          <p:cNvSpPr/>
          <p:nvPr/>
        </p:nvSpPr>
        <p:spPr>
          <a:xfrm>
            <a:off x="2051720" y="5445224"/>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1" name="Ovale 60"/>
          <p:cNvSpPr/>
          <p:nvPr/>
        </p:nvSpPr>
        <p:spPr>
          <a:xfrm>
            <a:off x="2987824" y="5445224"/>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2" name="Rettangolo 61"/>
          <p:cNvSpPr/>
          <p:nvPr/>
        </p:nvSpPr>
        <p:spPr>
          <a:xfrm>
            <a:off x="2771800" y="4437112"/>
            <a:ext cx="1008112" cy="93610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3" name="Ovale 62"/>
          <p:cNvSpPr/>
          <p:nvPr/>
        </p:nvSpPr>
        <p:spPr>
          <a:xfrm>
            <a:off x="4067944" y="5445224"/>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4" name="Rettangolo 63"/>
          <p:cNvSpPr/>
          <p:nvPr/>
        </p:nvSpPr>
        <p:spPr>
          <a:xfrm>
            <a:off x="3779912" y="4437112"/>
            <a:ext cx="1008112" cy="93610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5" name="Rettangolo 64"/>
          <p:cNvSpPr/>
          <p:nvPr/>
        </p:nvSpPr>
        <p:spPr>
          <a:xfrm>
            <a:off x="1763688" y="4437112"/>
            <a:ext cx="1008112" cy="93610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6" name="Fumetto 3 65"/>
          <p:cNvSpPr/>
          <p:nvPr/>
        </p:nvSpPr>
        <p:spPr>
          <a:xfrm>
            <a:off x="827584" y="4581128"/>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latin typeface="Agency FB" pitchFamily="34" charset="0"/>
              </a:rPr>
              <a:t>CERCATORE</a:t>
            </a:r>
            <a:endParaRPr lang="it-IT" sz="1600" dirty="0">
              <a:solidFill>
                <a:schemeClr val="tx1"/>
              </a:solidFill>
              <a:latin typeface="Agency FB" pitchFamily="34" charset="0"/>
            </a:endParaRPr>
          </a:p>
        </p:txBody>
      </p:sp>
      <p:sp>
        <p:nvSpPr>
          <p:cNvPr id="67" name="Fumetto 3 66"/>
          <p:cNvSpPr/>
          <p:nvPr/>
        </p:nvSpPr>
        <p:spPr>
          <a:xfrm>
            <a:off x="1763688" y="4581128"/>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latin typeface="Agency FB" pitchFamily="34" charset="0"/>
              </a:rPr>
              <a:t>ORGANIZZA</a:t>
            </a:r>
            <a:r>
              <a:rPr lang="it-IT" sz="1200" dirty="0" smtClean="0">
                <a:solidFill>
                  <a:schemeClr val="tx1"/>
                </a:solidFill>
                <a:latin typeface="Agency FB" pitchFamily="34" charset="0"/>
              </a:rPr>
              <a:t>TORE</a:t>
            </a:r>
            <a:endParaRPr lang="it-IT" sz="1400" dirty="0">
              <a:solidFill>
                <a:schemeClr val="tx1"/>
              </a:solidFill>
              <a:latin typeface="Agency FB" pitchFamily="34" charset="0"/>
            </a:endParaRPr>
          </a:p>
        </p:txBody>
      </p:sp>
      <p:sp>
        <p:nvSpPr>
          <p:cNvPr id="68" name="Fumetto 3 67"/>
          <p:cNvSpPr/>
          <p:nvPr/>
        </p:nvSpPr>
        <p:spPr>
          <a:xfrm>
            <a:off x="2843808" y="4581128"/>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latin typeface="Agency FB" pitchFamily="34" charset="0"/>
              </a:rPr>
              <a:t>ATTORE</a:t>
            </a:r>
            <a:endParaRPr lang="it-IT" sz="1400" dirty="0">
              <a:solidFill>
                <a:schemeClr val="tx1"/>
              </a:solidFill>
              <a:latin typeface="Agency FB" pitchFamily="34" charset="0"/>
            </a:endParaRPr>
          </a:p>
        </p:txBody>
      </p:sp>
      <p:sp>
        <p:nvSpPr>
          <p:cNvPr id="69" name="Fumetto 3 68"/>
          <p:cNvSpPr/>
          <p:nvPr/>
        </p:nvSpPr>
        <p:spPr>
          <a:xfrm>
            <a:off x="3779912" y="4581128"/>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latin typeface="Agency FB" pitchFamily="34" charset="0"/>
              </a:rPr>
              <a:t>CONFUTATORE</a:t>
            </a:r>
            <a:endParaRPr lang="it-IT" sz="1200" dirty="0">
              <a:solidFill>
                <a:schemeClr val="tx1"/>
              </a:solidFill>
              <a:latin typeface="Agency FB" pitchFamily="34" charset="0"/>
            </a:endParaRPr>
          </a:p>
        </p:txBody>
      </p:sp>
      <p:sp>
        <p:nvSpPr>
          <p:cNvPr id="70" name="Fumetto 3 69"/>
          <p:cNvSpPr/>
          <p:nvPr/>
        </p:nvSpPr>
        <p:spPr>
          <a:xfrm rot="10800000">
            <a:off x="827584" y="2276872"/>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a:t>
            </a:r>
            <a:endParaRPr lang="it-IT" dirty="0">
              <a:solidFill>
                <a:schemeClr val="tx1"/>
              </a:solidFill>
            </a:endParaRPr>
          </a:p>
        </p:txBody>
      </p:sp>
      <p:sp>
        <p:nvSpPr>
          <p:cNvPr id="71" name="Fumetto 3 70"/>
          <p:cNvSpPr/>
          <p:nvPr/>
        </p:nvSpPr>
        <p:spPr>
          <a:xfrm rot="10800000">
            <a:off x="1835696" y="2204863"/>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O</a:t>
            </a:r>
            <a:endParaRPr lang="it-IT" dirty="0">
              <a:solidFill>
                <a:schemeClr val="tx1"/>
              </a:solidFill>
            </a:endParaRPr>
          </a:p>
        </p:txBody>
      </p:sp>
      <p:sp>
        <p:nvSpPr>
          <p:cNvPr id="72" name="Fumetto 3 71"/>
          <p:cNvSpPr/>
          <p:nvPr/>
        </p:nvSpPr>
        <p:spPr>
          <a:xfrm rot="10800000">
            <a:off x="2843808" y="2204863"/>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a:t>
            </a:r>
            <a:endParaRPr lang="it-IT" dirty="0">
              <a:solidFill>
                <a:schemeClr val="tx1"/>
              </a:solidFill>
            </a:endParaRPr>
          </a:p>
        </p:txBody>
      </p:sp>
      <p:sp>
        <p:nvSpPr>
          <p:cNvPr id="73" name="Fumetto 3 72"/>
          <p:cNvSpPr/>
          <p:nvPr/>
        </p:nvSpPr>
        <p:spPr>
          <a:xfrm rot="10800000">
            <a:off x="3851920" y="2204863"/>
            <a:ext cx="914400" cy="612648"/>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a:t>
            </a:r>
            <a:endParaRPr lang="it-IT" dirty="0">
              <a:solidFill>
                <a:schemeClr val="tx1"/>
              </a:solidFill>
            </a:endParaRPr>
          </a:p>
        </p:txBody>
      </p:sp>
      <p:sp>
        <p:nvSpPr>
          <p:cNvPr id="78" name="Rettangolo 77"/>
          <p:cNvSpPr/>
          <p:nvPr/>
        </p:nvSpPr>
        <p:spPr>
          <a:xfrm>
            <a:off x="5572132" y="1357298"/>
            <a:ext cx="720080" cy="720080"/>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9" name="Rettangolo 78"/>
          <p:cNvSpPr/>
          <p:nvPr/>
        </p:nvSpPr>
        <p:spPr>
          <a:xfrm>
            <a:off x="5572132" y="2071678"/>
            <a:ext cx="720080" cy="720080"/>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2" name="Rettangolo 81"/>
          <p:cNvSpPr/>
          <p:nvPr/>
        </p:nvSpPr>
        <p:spPr>
          <a:xfrm>
            <a:off x="7236296" y="1772816"/>
            <a:ext cx="720080" cy="720080"/>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3" name="Rettangolo 82"/>
          <p:cNvSpPr/>
          <p:nvPr/>
        </p:nvSpPr>
        <p:spPr>
          <a:xfrm>
            <a:off x="7236296" y="2492896"/>
            <a:ext cx="720080" cy="720080"/>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8" name="Ovale 87"/>
          <p:cNvSpPr/>
          <p:nvPr/>
        </p:nvSpPr>
        <p:spPr>
          <a:xfrm>
            <a:off x="6357950" y="1500174"/>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9" name="Ovale 88"/>
          <p:cNvSpPr/>
          <p:nvPr/>
        </p:nvSpPr>
        <p:spPr>
          <a:xfrm>
            <a:off x="6357950" y="2143116"/>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0" name="Ovale 89"/>
          <p:cNvSpPr/>
          <p:nvPr/>
        </p:nvSpPr>
        <p:spPr>
          <a:xfrm>
            <a:off x="8028384" y="1988840"/>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1" name="Ovale 90"/>
          <p:cNvSpPr/>
          <p:nvPr/>
        </p:nvSpPr>
        <p:spPr>
          <a:xfrm rot="21193123">
            <a:off x="7980373" y="2660909"/>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6" name="Rettangolo 95"/>
          <p:cNvSpPr/>
          <p:nvPr/>
        </p:nvSpPr>
        <p:spPr>
          <a:xfrm>
            <a:off x="5572132" y="3071810"/>
            <a:ext cx="720080" cy="720080"/>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7" name="Rettangolo 96"/>
          <p:cNvSpPr/>
          <p:nvPr/>
        </p:nvSpPr>
        <p:spPr>
          <a:xfrm>
            <a:off x="5572132" y="3786190"/>
            <a:ext cx="720080" cy="720080"/>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8" name="Rettangolo 97"/>
          <p:cNvSpPr/>
          <p:nvPr/>
        </p:nvSpPr>
        <p:spPr>
          <a:xfrm>
            <a:off x="7236296" y="3429000"/>
            <a:ext cx="720080" cy="720080"/>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9" name="Rettangolo 98"/>
          <p:cNvSpPr/>
          <p:nvPr/>
        </p:nvSpPr>
        <p:spPr>
          <a:xfrm>
            <a:off x="7236296" y="4149080"/>
            <a:ext cx="720080" cy="720080"/>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0" name="Ovale 99"/>
          <p:cNvSpPr/>
          <p:nvPr/>
        </p:nvSpPr>
        <p:spPr>
          <a:xfrm>
            <a:off x="6357950" y="3857628"/>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1" name="Ovale 100"/>
          <p:cNvSpPr/>
          <p:nvPr/>
        </p:nvSpPr>
        <p:spPr>
          <a:xfrm>
            <a:off x="6286512" y="3214686"/>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2" name="Ovale 101"/>
          <p:cNvSpPr/>
          <p:nvPr/>
        </p:nvSpPr>
        <p:spPr>
          <a:xfrm>
            <a:off x="8028384" y="3645024"/>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3" name="Ovale 102"/>
          <p:cNvSpPr/>
          <p:nvPr/>
        </p:nvSpPr>
        <p:spPr>
          <a:xfrm rot="21193123">
            <a:off x="7980373" y="4317093"/>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4" name="Rettangolo 103"/>
          <p:cNvSpPr/>
          <p:nvPr/>
        </p:nvSpPr>
        <p:spPr>
          <a:xfrm>
            <a:off x="5572132" y="5143512"/>
            <a:ext cx="720080" cy="720080"/>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5" name="Rettangolo 104"/>
          <p:cNvSpPr/>
          <p:nvPr/>
        </p:nvSpPr>
        <p:spPr>
          <a:xfrm>
            <a:off x="5572132" y="5929330"/>
            <a:ext cx="720080" cy="720080"/>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6" name="Rettangolo 105"/>
          <p:cNvSpPr/>
          <p:nvPr/>
        </p:nvSpPr>
        <p:spPr>
          <a:xfrm>
            <a:off x="7236296" y="5085184"/>
            <a:ext cx="720080" cy="720080"/>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7" name="Rettangolo 106"/>
          <p:cNvSpPr/>
          <p:nvPr/>
        </p:nvSpPr>
        <p:spPr>
          <a:xfrm>
            <a:off x="7236296" y="5805264"/>
            <a:ext cx="720080" cy="720080"/>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8" name="Ovale 107"/>
          <p:cNvSpPr/>
          <p:nvPr/>
        </p:nvSpPr>
        <p:spPr>
          <a:xfrm>
            <a:off x="6357950" y="5214950"/>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9" name="Ovale 108"/>
          <p:cNvSpPr/>
          <p:nvPr/>
        </p:nvSpPr>
        <p:spPr>
          <a:xfrm>
            <a:off x="6357950" y="5929330"/>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0" name="Ovale 109"/>
          <p:cNvSpPr/>
          <p:nvPr/>
        </p:nvSpPr>
        <p:spPr>
          <a:xfrm>
            <a:off x="8028384" y="5301208"/>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1" name="Ovale 110"/>
          <p:cNvSpPr/>
          <p:nvPr/>
        </p:nvSpPr>
        <p:spPr>
          <a:xfrm rot="21193123">
            <a:off x="7980373" y="5973277"/>
            <a:ext cx="432048" cy="432048"/>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7321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a:t>
            </a:fld>
            <a:endParaRPr lang="it-IT" dirty="0"/>
          </a:p>
        </p:txBody>
      </p:sp>
      <p:sp>
        <p:nvSpPr>
          <p:cNvPr id="3" name="Segnaposto piè di pagina 2"/>
          <p:cNvSpPr>
            <a:spLocks noGrp="1"/>
          </p:cNvSpPr>
          <p:nvPr>
            <p:ph type="ftr" sz="quarter" idx="11"/>
          </p:nvPr>
        </p:nvSpPr>
        <p:spPr/>
        <p:txBody>
          <a:bodyPr/>
          <a:lstStyle/>
          <a:p>
            <a:r>
              <a:rPr lang="it-IT" dirty="0" smtClean="0"/>
              <a:t>Antonia Carlini Tecnodid 2017</a:t>
            </a:r>
            <a:endParaRPr lang="it-IT" dirty="0"/>
          </a:p>
        </p:txBody>
      </p:sp>
      <p:pic>
        <p:nvPicPr>
          <p:cNvPr id="103426" name="Picture 2" descr="http://metis42.it/wp-content/uploads/2015/02/Scuola-Finlandia-10.jpg"/>
          <p:cNvPicPr>
            <a:picLocks noChangeAspect="1" noChangeArrowheads="1"/>
          </p:cNvPicPr>
          <p:nvPr/>
        </p:nvPicPr>
        <p:blipFill>
          <a:blip r:embed="rId3" cstate="print"/>
          <a:srcRect/>
          <a:stretch>
            <a:fillRect/>
          </a:stretch>
        </p:blipFill>
        <p:spPr bwMode="auto">
          <a:xfrm>
            <a:off x="9741" y="0"/>
            <a:ext cx="9134259" cy="6858001"/>
          </a:xfrm>
          <a:prstGeom prst="rect">
            <a:avLst/>
          </a:prstGeom>
          <a:noFill/>
        </p:spPr>
      </p:pic>
      <p:sp>
        <p:nvSpPr>
          <p:cNvPr id="8" name="Fumetto 3 7"/>
          <p:cNvSpPr/>
          <p:nvPr/>
        </p:nvSpPr>
        <p:spPr>
          <a:xfrm>
            <a:off x="2714612" y="0"/>
            <a:ext cx="4286280" cy="335756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solidFill>
                  <a:schemeClr val="tx1">
                    <a:lumMod val="85000"/>
                    <a:lumOff val="15000"/>
                  </a:schemeClr>
                </a:solidFill>
                <a:latin typeface="Calibri Light" pitchFamily="34" charset="0"/>
              </a:rPr>
              <a:t>E nella scuola delle competenze</a:t>
            </a:r>
          </a:p>
          <a:p>
            <a:pPr algn="ctr"/>
            <a:r>
              <a:rPr lang="it-IT" sz="4000" dirty="0" smtClean="0">
                <a:solidFill>
                  <a:schemeClr val="tx1">
                    <a:lumMod val="85000"/>
                    <a:lumOff val="15000"/>
                  </a:schemeClr>
                </a:solidFill>
                <a:latin typeface="Calibri Light" pitchFamily="34" charset="0"/>
              </a:rPr>
              <a:t>…</a:t>
            </a:r>
            <a:endParaRPr lang="it-IT" sz="4000" dirty="0">
              <a:solidFill>
                <a:schemeClr val="tx1">
                  <a:lumMod val="85000"/>
                  <a:lumOff val="15000"/>
                </a:schemeClr>
              </a:solidFill>
              <a:latin typeface="Calibri Light" pitchFamily="34" charset="0"/>
            </a:endParaRPr>
          </a:p>
        </p:txBody>
      </p:sp>
    </p:spTree>
    <p:extLst>
      <p:ext uri="{BB962C8B-B14F-4D97-AF65-F5344CB8AC3E}">
        <p14:creationId xmlns:p14="http://schemas.microsoft.com/office/powerpoint/2010/main" val="382163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ABA9589E-4976-4FB0-A765-DDD9500F131C}" type="slidenum">
              <a:rPr lang="it-IT" smtClean="0"/>
              <a:pPr/>
              <a:t>20</a:t>
            </a:fld>
            <a:endParaRPr lang="it-IT" dirty="0"/>
          </a:p>
        </p:txBody>
      </p:sp>
      <p:sp>
        <p:nvSpPr>
          <p:cNvPr id="3" name="Segnaposto piè di pagina 2"/>
          <p:cNvSpPr>
            <a:spLocks noGrp="1"/>
          </p:cNvSpPr>
          <p:nvPr>
            <p:ph type="ftr" sz="quarter" idx="11"/>
          </p:nvPr>
        </p:nvSpPr>
        <p:spPr/>
        <p:txBody>
          <a:bodyPr/>
          <a:lstStyle/>
          <a:p>
            <a:r>
              <a:rPr lang="it-IT" dirty="0"/>
              <a:t>Antonia Carlini</a:t>
            </a:r>
          </a:p>
        </p:txBody>
      </p:sp>
      <p:graphicFrame>
        <p:nvGraphicFramePr>
          <p:cNvPr id="13" name="Diagramma 12"/>
          <p:cNvGraphicFramePr/>
          <p:nvPr/>
        </p:nvGraphicFramePr>
        <p:xfrm>
          <a:off x="395536" y="214290"/>
          <a:ext cx="8352928" cy="6167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asellaDiTesto 13"/>
          <p:cNvSpPr txBox="1"/>
          <p:nvPr/>
        </p:nvSpPr>
        <p:spPr>
          <a:xfrm>
            <a:off x="949035" y="6634677"/>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9" name="CasellaDiTesto 8"/>
          <p:cNvSpPr txBox="1"/>
          <p:nvPr/>
        </p:nvSpPr>
        <p:spPr>
          <a:xfrm>
            <a:off x="214282" y="214290"/>
            <a:ext cx="2290179" cy="584775"/>
          </a:xfrm>
          <a:prstGeom prst="rect">
            <a:avLst/>
          </a:prstGeom>
          <a:noFill/>
        </p:spPr>
        <p:txBody>
          <a:bodyPr wrap="none" rtlCol="0">
            <a:spAutoFit/>
          </a:bodyPr>
          <a:lstStyle/>
          <a:p>
            <a:r>
              <a:rPr lang="it-IT" sz="3200" dirty="0" smtClean="0">
                <a:solidFill>
                  <a:srgbClr val="0070C0"/>
                </a:solidFill>
                <a:latin typeface="Calibri Light" pitchFamily="34" charset="0"/>
              </a:rPr>
              <a:t>Mobilitare …</a:t>
            </a:r>
            <a:endParaRPr lang="it-IT" sz="3200" dirty="0">
              <a:solidFill>
                <a:srgbClr val="0070C0"/>
              </a:solidFill>
              <a:latin typeface="Calibri Light" pitchFamily="34" charset="0"/>
            </a:endParaRPr>
          </a:p>
        </p:txBody>
      </p:sp>
      <p:sp>
        <p:nvSpPr>
          <p:cNvPr id="10" name="CasellaDiTesto 9"/>
          <p:cNvSpPr txBox="1"/>
          <p:nvPr/>
        </p:nvSpPr>
        <p:spPr>
          <a:xfrm>
            <a:off x="6429388" y="285728"/>
            <a:ext cx="2506392" cy="584775"/>
          </a:xfrm>
          <a:prstGeom prst="rect">
            <a:avLst/>
          </a:prstGeom>
          <a:noFill/>
        </p:spPr>
        <p:txBody>
          <a:bodyPr wrap="none" rtlCol="0">
            <a:spAutoFit/>
          </a:bodyPr>
          <a:lstStyle/>
          <a:p>
            <a:r>
              <a:rPr lang="it-IT" sz="3200" dirty="0" smtClean="0">
                <a:solidFill>
                  <a:srgbClr val="0070C0"/>
                </a:solidFill>
                <a:latin typeface="Calibri Light" pitchFamily="34" charset="0"/>
              </a:rPr>
              <a:t>Orchestrare …</a:t>
            </a:r>
            <a:endParaRPr lang="it-IT" sz="3200" dirty="0">
              <a:solidFill>
                <a:srgbClr val="0070C0"/>
              </a:solidFill>
              <a:latin typeface="Calibri Light" pitchFamily="34" charset="0"/>
            </a:endParaRPr>
          </a:p>
        </p:txBody>
      </p:sp>
    </p:spTree>
    <p:extLst>
      <p:ext uri="{BB962C8B-B14F-4D97-AF65-F5344CB8AC3E}">
        <p14:creationId xmlns:p14="http://schemas.microsoft.com/office/powerpoint/2010/main" val="3917203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Antonia Carlini </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21</a:t>
            </a:fld>
            <a:endParaRPr lang="it-IT" dirty="0"/>
          </a:p>
        </p:txBody>
      </p:sp>
      <p:sp>
        <p:nvSpPr>
          <p:cNvPr id="6" name="CasellaDiTesto 5"/>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12" name="Rettangolo 11"/>
          <p:cNvSpPr/>
          <p:nvPr/>
        </p:nvSpPr>
        <p:spPr>
          <a:xfrm>
            <a:off x="0" y="1071546"/>
            <a:ext cx="2643174" cy="5262979"/>
          </a:xfrm>
          <a:prstGeom prst="rect">
            <a:avLst/>
          </a:prstGeom>
        </p:spPr>
        <p:txBody>
          <a:bodyPr wrap="square">
            <a:spAutoFit/>
          </a:bodyPr>
          <a:lstStyle/>
          <a:p>
            <a:pPr algn="ctr"/>
            <a:r>
              <a:rPr lang="it-IT" sz="2800" dirty="0" smtClean="0">
                <a:solidFill>
                  <a:schemeClr val="bg2">
                    <a:lumMod val="50000"/>
                  </a:schemeClr>
                </a:solidFill>
                <a:latin typeface="Agency FB" pitchFamily="34" charset="0"/>
              </a:rPr>
              <a:t>ATTIVITÀ RICORRENTI</a:t>
            </a:r>
          </a:p>
          <a:p>
            <a:pPr algn="ctr">
              <a:buClr>
                <a:srgbClr val="0070C0"/>
              </a:buClr>
              <a:buFont typeface="Arial" pitchFamily="34" charset="0"/>
              <a:buChar char="•"/>
            </a:pPr>
            <a:r>
              <a:rPr lang="it-IT" sz="2800" dirty="0" smtClean="0">
                <a:latin typeface="Calibri Light" pitchFamily="34" charset="0"/>
              </a:rPr>
              <a:t>ascolto e comprensione</a:t>
            </a:r>
          </a:p>
          <a:p>
            <a:pPr algn="ctr">
              <a:buClr>
                <a:srgbClr val="0070C0"/>
              </a:buClr>
              <a:buFont typeface="Arial" pitchFamily="34" charset="0"/>
              <a:buChar char="•"/>
            </a:pPr>
            <a:r>
              <a:rPr lang="it-IT" sz="2800" dirty="0" smtClean="0">
                <a:latin typeface="Calibri Light" pitchFamily="34" charset="0"/>
              </a:rPr>
              <a:t>dialogo -conversazione</a:t>
            </a:r>
          </a:p>
          <a:p>
            <a:pPr algn="ctr">
              <a:buClr>
                <a:srgbClr val="0070C0"/>
              </a:buClr>
            </a:pPr>
            <a:r>
              <a:rPr lang="it-IT" sz="2800" dirty="0" smtClean="0">
                <a:latin typeface="Calibri Light" pitchFamily="34" charset="0"/>
              </a:rPr>
              <a:t>discussione  (dibattito)</a:t>
            </a:r>
          </a:p>
          <a:p>
            <a:pPr algn="ctr">
              <a:buClr>
                <a:srgbClr val="0070C0"/>
              </a:buClr>
              <a:buFont typeface="Arial" pitchFamily="34" charset="0"/>
              <a:buChar char="•"/>
            </a:pPr>
            <a:r>
              <a:rPr lang="it-IT" sz="2800" dirty="0" smtClean="0">
                <a:latin typeface="Calibri Light" pitchFamily="34" charset="0"/>
              </a:rPr>
              <a:t> produzione testi diversi</a:t>
            </a:r>
          </a:p>
          <a:p>
            <a:pPr algn="ctr">
              <a:buClr>
                <a:srgbClr val="0070C0"/>
              </a:buClr>
              <a:buFont typeface="Arial" pitchFamily="34" charset="0"/>
              <a:buChar char="•"/>
            </a:pPr>
            <a:r>
              <a:rPr lang="it-IT" sz="2800" dirty="0" smtClean="0">
                <a:latin typeface="Calibri Light" pitchFamily="34" charset="0"/>
              </a:rPr>
              <a:t> lettura e comprensione testi diversi</a:t>
            </a:r>
          </a:p>
        </p:txBody>
      </p:sp>
      <p:sp>
        <p:nvSpPr>
          <p:cNvPr id="13" name="Rettangolo 12"/>
          <p:cNvSpPr/>
          <p:nvPr/>
        </p:nvSpPr>
        <p:spPr>
          <a:xfrm>
            <a:off x="2786050" y="3143248"/>
            <a:ext cx="2714612" cy="2754600"/>
          </a:xfrm>
          <a:prstGeom prst="rect">
            <a:avLst/>
          </a:prstGeom>
        </p:spPr>
        <p:txBody>
          <a:bodyPr wrap="square">
            <a:spAutoFit/>
          </a:bodyPr>
          <a:lstStyle/>
          <a:p>
            <a:pPr algn="ctr">
              <a:spcBef>
                <a:spcPts val="1200"/>
              </a:spcBef>
              <a:spcAft>
                <a:spcPts val="600"/>
              </a:spcAft>
              <a:buClr>
                <a:srgbClr val="C00000"/>
              </a:buClr>
            </a:pPr>
            <a:r>
              <a:rPr lang="it-IT" sz="3200" dirty="0" smtClean="0">
                <a:solidFill>
                  <a:schemeClr val="bg2">
                    <a:lumMod val="50000"/>
                  </a:schemeClr>
                </a:solidFill>
                <a:latin typeface="Agency FB" pitchFamily="34" charset="0"/>
              </a:rPr>
              <a:t>OBIETTIVI</a:t>
            </a:r>
            <a:r>
              <a:rPr lang="it-IT" sz="3200" dirty="0" smtClean="0">
                <a:solidFill>
                  <a:schemeClr val="bg2">
                    <a:lumMod val="50000"/>
                  </a:schemeClr>
                </a:solidFill>
                <a:latin typeface="Calibri Light" pitchFamily="34" charset="0"/>
              </a:rPr>
              <a:t> </a:t>
            </a:r>
          </a:p>
          <a:p>
            <a:pPr algn="ctr">
              <a:spcBef>
                <a:spcPts val="1200"/>
              </a:spcBef>
              <a:spcAft>
                <a:spcPts val="600"/>
              </a:spcAft>
              <a:buClr>
                <a:srgbClr val="0070C0"/>
              </a:buClr>
              <a:buFont typeface="Arial" pitchFamily="34" charset="0"/>
              <a:buChar char="•"/>
            </a:pPr>
            <a:r>
              <a:rPr lang="it-IT" sz="3200" dirty="0" smtClean="0">
                <a:solidFill>
                  <a:srgbClr val="0070C0"/>
                </a:solidFill>
                <a:latin typeface="Calibri Light" pitchFamily="34" charset="0"/>
              </a:rPr>
              <a:t>Conoscenze</a:t>
            </a:r>
          </a:p>
          <a:p>
            <a:pPr algn="ctr">
              <a:spcBef>
                <a:spcPts val="1200"/>
              </a:spcBef>
              <a:spcAft>
                <a:spcPts val="600"/>
              </a:spcAft>
              <a:buClr>
                <a:srgbClr val="C00000"/>
              </a:buClr>
              <a:buFont typeface="Arial" pitchFamily="34" charset="0"/>
              <a:buChar char="•"/>
            </a:pPr>
            <a:r>
              <a:rPr lang="it-IT" sz="3200" dirty="0" smtClean="0">
                <a:solidFill>
                  <a:srgbClr val="A51B63"/>
                </a:solidFill>
                <a:latin typeface="Calibri Light" pitchFamily="34" charset="0"/>
              </a:rPr>
              <a:t>Abilità</a:t>
            </a:r>
            <a:r>
              <a:rPr lang="it-IT" sz="3200" dirty="0" smtClean="0">
                <a:latin typeface="Calibri Light" pitchFamily="34" charset="0"/>
              </a:rPr>
              <a:t> </a:t>
            </a:r>
          </a:p>
          <a:p>
            <a:pPr algn="ctr">
              <a:spcBef>
                <a:spcPts val="1200"/>
              </a:spcBef>
              <a:spcAft>
                <a:spcPts val="600"/>
              </a:spcAft>
              <a:buClr>
                <a:srgbClr val="339966"/>
              </a:buClr>
              <a:buFont typeface="Arial" pitchFamily="34" charset="0"/>
              <a:buChar char="•"/>
            </a:pPr>
            <a:r>
              <a:rPr lang="it-IT" sz="3200" dirty="0" smtClean="0">
                <a:solidFill>
                  <a:srgbClr val="339966"/>
                </a:solidFill>
                <a:latin typeface="Calibri Light" pitchFamily="34" charset="0"/>
              </a:rPr>
              <a:t>Atteggiamenti</a:t>
            </a:r>
          </a:p>
        </p:txBody>
      </p:sp>
      <p:sp>
        <p:nvSpPr>
          <p:cNvPr id="14" name="Fumetto 1 13"/>
          <p:cNvSpPr/>
          <p:nvPr/>
        </p:nvSpPr>
        <p:spPr>
          <a:xfrm>
            <a:off x="5429256" y="2285992"/>
            <a:ext cx="3500430" cy="3643338"/>
          </a:xfrm>
          <a:prstGeom prst="wedgeRectCallout">
            <a:avLst>
              <a:gd name="adj1" fmla="val -63431"/>
              <a:gd name="adj2" fmla="val -5187"/>
            </a:avLst>
          </a:pr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rgbClr val="0070C0"/>
                </a:solidFill>
                <a:latin typeface="Agency FB" pitchFamily="34" charset="0"/>
              </a:rPr>
              <a:t>conosce la struttura, le regole</a:t>
            </a:r>
            <a:r>
              <a:rPr lang="it-IT" sz="3200" dirty="0" smtClean="0">
                <a:solidFill>
                  <a:srgbClr val="0070C0"/>
                </a:solidFill>
              </a:rPr>
              <a:t>  </a:t>
            </a:r>
          </a:p>
          <a:p>
            <a:pPr algn="ctr"/>
            <a:r>
              <a:rPr lang="it-IT" sz="3000" dirty="0" smtClean="0">
                <a:solidFill>
                  <a:schemeClr val="bg2">
                    <a:lumMod val="25000"/>
                  </a:schemeClr>
                </a:solidFill>
                <a:latin typeface="Calibri Light" pitchFamily="34" charset="0"/>
              </a:rPr>
              <a:t>del riassunto, dell’esposizione, della relazione di attività e progetti, dell’argomentazione</a:t>
            </a:r>
            <a:endParaRPr lang="it-IT" sz="3000" dirty="0">
              <a:solidFill>
                <a:schemeClr val="bg2">
                  <a:lumMod val="25000"/>
                </a:schemeClr>
              </a:solidFill>
              <a:latin typeface="Calibri Light" pitchFamily="34" charset="0"/>
            </a:endParaRPr>
          </a:p>
        </p:txBody>
      </p:sp>
      <p:sp>
        <p:nvSpPr>
          <p:cNvPr id="18" name="Fumetto 1 17"/>
          <p:cNvSpPr/>
          <p:nvPr/>
        </p:nvSpPr>
        <p:spPr>
          <a:xfrm>
            <a:off x="5429256" y="3143248"/>
            <a:ext cx="3429024" cy="3357586"/>
          </a:xfrm>
          <a:prstGeom prst="wedgeRectCallout">
            <a:avLst>
              <a:gd name="adj1" fmla="val -69841"/>
              <a:gd name="adj2" fmla="val -1667"/>
            </a:avLst>
          </a:prstGeom>
          <a:solidFill>
            <a:srgbClr val="FFFFFF"/>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rgbClr val="A51B63"/>
                </a:solidFill>
                <a:latin typeface="Agency FB" pitchFamily="34" charset="0"/>
              </a:rPr>
              <a:t>utilizza la struttura, le regole</a:t>
            </a:r>
            <a:r>
              <a:rPr lang="it-IT" sz="3200" dirty="0" smtClean="0">
                <a:solidFill>
                  <a:srgbClr val="A51B63"/>
                </a:solidFill>
              </a:rPr>
              <a:t>  </a:t>
            </a:r>
          </a:p>
          <a:p>
            <a:pPr algn="ctr"/>
            <a:r>
              <a:rPr lang="it-IT" sz="3000" dirty="0" smtClean="0">
                <a:solidFill>
                  <a:schemeClr val="bg2">
                    <a:lumMod val="25000"/>
                  </a:schemeClr>
                </a:solidFill>
                <a:latin typeface="Calibri Light" pitchFamily="34" charset="0"/>
              </a:rPr>
              <a:t>per riassumere, descrivere, narrare,  esporre, fare una relazione, argomentare</a:t>
            </a:r>
            <a:endParaRPr lang="it-IT" sz="3000" dirty="0">
              <a:solidFill>
                <a:schemeClr val="bg2">
                  <a:lumMod val="25000"/>
                </a:schemeClr>
              </a:solidFill>
              <a:latin typeface="Calibri Light" pitchFamily="34" charset="0"/>
            </a:endParaRPr>
          </a:p>
        </p:txBody>
      </p:sp>
      <p:sp>
        <p:nvSpPr>
          <p:cNvPr id="19" name="Fumetto 1 18"/>
          <p:cNvSpPr/>
          <p:nvPr/>
        </p:nvSpPr>
        <p:spPr>
          <a:xfrm>
            <a:off x="5429256" y="3786190"/>
            <a:ext cx="3357586" cy="2714644"/>
          </a:xfrm>
          <a:prstGeom prst="wedgeRectCallout">
            <a:avLst>
              <a:gd name="adj1" fmla="val -68208"/>
              <a:gd name="adj2" fmla="val -900"/>
            </a:avLst>
          </a:prstGeom>
          <a:solidFill>
            <a:srgbClr val="FFFFFF"/>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3000" dirty="0" smtClean="0">
                <a:solidFill>
                  <a:srgbClr val="339966"/>
                </a:solidFill>
                <a:latin typeface="Agency FB" pitchFamily="34" charset="0"/>
              </a:rPr>
              <a:t>mostra disponibilità</a:t>
            </a:r>
            <a:r>
              <a:rPr lang="it-IT" sz="3000" dirty="0" smtClean="0">
                <a:solidFill>
                  <a:srgbClr val="339966"/>
                </a:solidFill>
                <a:latin typeface="Calibri Light" pitchFamily="34" charset="0"/>
              </a:rPr>
              <a:t> </a:t>
            </a:r>
            <a:r>
              <a:rPr lang="it-IT" sz="3000" dirty="0" smtClean="0">
                <a:solidFill>
                  <a:schemeClr val="bg2">
                    <a:lumMod val="25000"/>
                  </a:schemeClr>
                </a:solidFill>
                <a:latin typeface="Calibri Light" pitchFamily="34" charset="0"/>
              </a:rPr>
              <a:t>alla revisione critica di dati, idee, opinioni;</a:t>
            </a:r>
          </a:p>
          <a:p>
            <a:pPr algn="just"/>
            <a:r>
              <a:rPr lang="it-IT" sz="3000" dirty="0" smtClean="0">
                <a:solidFill>
                  <a:srgbClr val="339966"/>
                </a:solidFill>
                <a:latin typeface="Agency FB" pitchFamily="34" charset="0"/>
              </a:rPr>
              <a:t>mostra tenacia</a:t>
            </a:r>
            <a:r>
              <a:rPr lang="it-IT" sz="3000" dirty="0" smtClean="0">
                <a:solidFill>
                  <a:schemeClr val="bg2">
                    <a:lumMod val="25000"/>
                  </a:schemeClr>
                </a:solidFill>
                <a:latin typeface="Calibri Light" pitchFamily="34" charset="0"/>
              </a:rPr>
              <a:t> nel portare  al termine un lavoro</a:t>
            </a:r>
          </a:p>
        </p:txBody>
      </p:sp>
      <p:sp>
        <p:nvSpPr>
          <p:cNvPr id="21" name="CasellaDiTesto 20"/>
          <p:cNvSpPr txBox="1"/>
          <p:nvPr/>
        </p:nvSpPr>
        <p:spPr>
          <a:xfrm>
            <a:off x="6286512" y="428604"/>
            <a:ext cx="2500330" cy="1323439"/>
          </a:xfrm>
          <a:prstGeom prst="rect">
            <a:avLst/>
          </a:prstGeom>
          <a:solidFill>
            <a:schemeClr val="bg2">
              <a:lumMod val="50000"/>
            </a:schemeClr>
          </a:solidFill>
          <a:ln>
            <a:solidFill>
              <a:schemeClr val="bg2">
                <a:lumMod val="50000"/>
              </a:schemeClr>
            </a:solidFill>
          </a:ln>
        </p:spPr>
        <p:txBody>
          <a:bodyPr wrap="square" rtlCol="0">
            <a:spAutoFit/>
          </a:bodyPr>
          <a:lstStyle/>
          <a:p>
            <a:pPr algn="ctr"/>
            <a:r>
              <a:rPr lang="it-IT" sz="4000" dirty="0" smtClean="0">
                <a:solidFill>
                  <a:schemeClr val="bg1"/>
                </a:solidFill>
                <a:latin typeface="Agency FB" pitchFamily="34" charset="0"/>
              </a:rPr>
              <a:t>valutazione </a:t>
            </a:r>
          </a:p>
          <a:p>
            <a:pPr algn="ctr"/>
            <a:r>
              <a:rPr lang="it-IT" sz="4000" dirty="0" smtClean="0">
                <a:solidFill>
                  <a:schemeClr val="bg1"/>
                </a:solidFill>
                <a:latin typeface="Agency FB" pitchFamily="34" charset="0"/>
              </a:rPr>
              <a:t>e strumenti</a:t>
            </a:r>
            <a:endParaRPr lang="it-IT" sz="4000" dirty="0">
              <a:solidFill>
                <a:schemeClr val="bg1"/>
              </a:solidFill>
              <a:latin typeface="Agency FB" pitchFamily="34" charset="0"/>
            </a:endParaRPr>
          </a:p>
        </p:txBody>
      </p:sp>
      <p:sp>
        <p:nvSpPr>
          <p:cNvPr id="22" name="Ovale 21"/>
          <p:cNvSpPr/>
          <p:nvPr/>
        </p:nvSpPr>
        <p:spPr>
          <a:xfrm>
            <a:off x="285720" y="0"/>
            <a:ext cx="1000132" cy="92869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latin typeface="Aharoni" pitchFamily="2" charset="-79"/>
                <a:cs typeface="Aharoni" pitchFamily="2" charset="-79"/>
              </a:rPr>
              <a:t>ES</a:t>
            </a:r>
            <a:endParaRPr lang="it-IT" sz="3200" dirty="0">
              <a:latin typeface="Aharoni" pitchFamily="2" charset="-79"/>
              <a:cs typeface="Aharoni" pitchFamily="2" charset="-79"/>
            </a:endParaRPr>
          </a:p>
        </p:txBody>
      </p:sp>
      <p:sp>
        <p:nvSpPr>
          <p:cNvPr id="15" name="Fumetto 3 14"/>
          <p:cNvSpPr/>
          <p:nvPr/>
        </p:nvSpPr>
        <p:spPr>
          <a:xfrm>
            <a:off x="2786050" y="0"/>
            <a:ext cx="3429024" cy="2857496"/>
          </a:xfrm>
          <a:prstGeom prst="wedgeEllipseCallou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chemeClr val="tx1">
                    <a:lumMod val="85000"/>
                    <a:lumOff val="15000"/>
                  </a:schemeClr>
                </a:solidFill>
                <a:latin typeface="Calibri Light" pitchFamily="34" charset="0"/>
              </a:rPr>
              <a:t>Ai traguardi di competenza concorrono</a:t>
            </a:r>
            <a:endParaRPr lang="it-IT" sz="3200" i="1" dirty="0" smtClean="0">
              <a:solidFill>
                <a:schemeClr val="tx1">
                  <a:lumMod val="85000"/>
                  <a:lumOff val="15000"/>
                </a:schemeClr>
              </a:solidFill>
              <a:latin typeface="Calibri Light" pitchFamily="34" charset="0"/>
            </a:endParaRPr>
          </a:p>
        </p:txBody>
      </p:sp>
      <p:sp>
        <p:nvSpPr>
          <p:cNvPr id="16" name="Fumetto 3 15"/>
          <p:cNvSpPr/>
          <p:nvPr/>
        </p:nvSpPr>
        <p:spPr>
          <a:xfrm>
            <a:off x="2786050" y="0"/>
            <a:ext cx="3429024" cy="2857496"/>
          </a:xfrm>
          <a:prstGeom prst="wedgeEllipseCallou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bg2">
                    <a:lumMod val="25000"/>
                  </a:schemeClr>
                </a:solidFill>
                <a:latin typeface="Calibri Light" pitchFamily="34" charset="0"/>
              </a:rPr>
              <a:t>Allenamenti  disciplinari ricorrenti</a:t>
            </a:r>
          </a:p>
          <a:p>
            <a:pPr algn="ctr"/>
            <a:r>
              <a:rPr lang="it-IT" sz="3600" i="1" dirty="0" smtClean="0">
                <a:solidFill>
                  <a:schemeClr val="bg2">
                    <a:lumMod val="25000"/>
                  </a:schemeClr>
                </a:solidFill>
                <a:latin typeface="Calibri Light" pitchFamily="34" charset="0"/>
              </a:rPr>
              <a:t>ciclicità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8" grpId="0" animBg="1"/>
      <p:bldP spid="19" grpId="0" animBg="1"/>
      <p:bldP spid="21" grpId="0" animBg="1"/>
      <p:bldP spid="22"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547664" y="1844824"/>
            <a:ext cx="184731" cy="369332"/>
          </a:xfrm>
          <a:prstGeom prst="rect">
            <a:avLst/>
          </a:prstGeom>
          <a:noFill/>
        </p:spPr>
        <p:txBody>
          <a:bodyPr wrap="none" rtlCol="0">
            <a:spAutoFit/>
          </a:bodyPr>
          <a:lstStyle/>
          <a:p>
            <a:endParaRPr lang="it-IT" dirty="0"/>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14" name="Titolo 1"/>
          <p:cNvSpPr txBox="1">
            <a:spLocks noGrp="1"/>
          </p:cNvSpPr>
          <p:nvPr>
            <p:ph type="title"/>
          </p:nvPr>
        </p:nvSpPr>
        <p:spPr>
          <a:prstGeom prst="rect">
            <a:avLst/>
          </a:prstGeom>
          <a:solidFill>
            <a:srgbClr val="0066CC"/>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300" dirty="0">
                <a:solidFill>
                  <a:schemeClr val="bg1"/>
                </a:solidFill>
                <a:latin typeface="Calibri Light" pitchFamily="34" charset="0"/>
                <a:ea typeface="+mn-ea"/>
                <a:cs typeface="+mn-cs"/>
              </a:rPr>
              <a:t>La ciclicità per la padronanza</a:t>
            </a:r>
          </a:p>
        </p:txBody>
      </p:sp>
      <p:sp>
        <p:nvSpPr>
          <p:cNvPr id="10" name="CasellaDiTesto 9"/>
          <p:cNvSpPr txBox="1"/>
          <p:nvPr/>
        </p:nvSpPr>
        <p:spPr>
          <a:xfrm>
            <a:off x="457202" y="1482087"/>
            <a:ext cx="8229599" cy="1431161"/>
          </a:xfrm>
          <a:prstGeom prst="rect">
            <a:avLst/>
          </a:prstGeom>
          <a:solidFill>
            <a:srgbClr val="00B0F0"/>
          </a:solidFill>
        </p:spPr>
        <p:txBody>
          <a:bodyPr wrap="square" rtlCol="0">
            <a:spAutoFit/>
          </a:bodyPr>
          <a:lstStyle/>
          <a:p>
            <a:pPr algn="just"/>
            <a:r>
              <a:rPr lang="it-IT" sz="2900" b="1" dirty="0">
                <a:solidFill>
                  <a:schemeClr val="bg1"/>
                </a:solidFill>
                <a:effectLst>
                  <a:outerShdw blurRad="38100" dist="38100" dir="2700000" algn="tl">
                    <a:srgbClr val="000000">
                      <a:alpha val="43137"/>
                    </a:srgbClr>
                  </a:outerShdw>
                </a:effectLst>
              </a:rPr>
              <a:t>Ciclicità dei traguardi competenza disciplinari </a:t>
            </a:r>
          </a:p>
          <a:p>
            <a:pPr algn="just"/>
            <a:r>
              <a:rPr lang="it-IT" sz="2900" b="1" dirty="0">
                <a:solidFill>
                  <a:schemeClr val="bg1"/>
                </a:solidFill>
                <a:effectLst>
                  <a:outerShdw blurRad="38100" dist="38100" dir="2700000" algn="tl">
                    <a:srgbClr val="000000">
                      <a:alpha val="43137"/>
                    </a:srgbClr>
                  </a:outerShdw>
                </a:effectLst>
              </a:rPr>
              <a:t>e degli obiettivi di apprendimenti-componenti</a:t>
            </a:r>
          </a:p>
          <a:p>
            <a:pPr marL="457200" indent="-457200" algn="just">
              <a:buFont typeface="Wingdings" panose="05000000000000000000" pitchFamily="2" charset="2"/>
              <a:buChar char="Ø"/>
            </a:pPr>
            <a:r>
              <a:rPr lang="it-IT" sz="2900" b="1" i="1" dirty="0">
                <a:solidFill>
                  <a:schemeClr val="bg1"/>
                </a:solidFill>
                <a:effectLst>
                  <a:outerShdw blurRad="38100" dist="38100" dir="2700000" algn="tl">
                    <a:srgbClr val="000000">
                      <a:alpha val="43137"/>
                    </a:srgbClr>
                  </a:outerShdw>
                </a:effectLst>
                <a:latin typeface="Candara" panose="020E0502030303020204" pitchFamily="34" charset="0"/>
              </a:rPr>
              <a:t>Curricolo verticale  a spirale</a:t>
            </a:r>
          </a:p>
        </p:txBody>
      </p:sp>
      <p:sp>
        <p:nvSpPr>
          <p:cNvPr id="18" name="CasellaDiTesto 17"/>
          <p:cNvSpPr txBox="1"/>
          <p:nvPr/>
        </p:nvSpPr>
        <p:spPr>
          <a:xfrm>
            <a:off x="457200" y="2925064"/>
            <a:ext cx="8229599" cy="1431161"/>
          </a:xfrm>
          <a:prstGeom prst="rect">
            <a:avLst/>
          </a:prstGeom>
          <a:solidFill>
            <a:srgbClr val="00CC99"/>
          </a:solidFill>
        </p:spPr>
        <p:txBody>
          <a:bodyPr wrap="square" rtlCol="0">
            <a:spAutoFit/>
          </a:bodyPr>
          <a:lstStyle/>
          <a:p>
            <a:pPr algn="just"/>
            <a:r>
              <a:rPr lang="it-IT" sz="2900" b="1" dirty="0">
                <a:solidFill>
                  <a:schemeClr val="bg1"/>
                </a:solidFill>
                <a:effectLst>
                  <a:outerShdw blurRad="38100" dist="38100" dir="2700000" algn="tl">
                    <a:srgbClr val="000000">
                      <a:alpha val="43137"/>
                    </a:srgbClr>
                  </a:outerShdw>
                </a:effectLst>
              </a:rPr>
              <a:t>Ciclicità azioni didattiche per:</a:t>
            </a:r>
          </a:p>
          <a:p>
            <a:pPr algn="just">
              <a:buFont typeface="Wingdings" panose="05000000000000000000" pitchFamily="2" charset="2"/>
              <a:buChar char="Ø"/>
            </a:pPr>
            <a:r>
              <a:rPr lang="it-IT" sz="2900" b="1" i="1" dirty="0">
                <a:solidFill>
                  <a:schemeClr val="bg1"/>
                </a:solidFill>
                <a:effectLst>
                  <a:outerShdw blurRad="38100" dist="38100" dir="2700000" algn="tl">
                    <a:srgbClr val="000000">
                      <a:alpha val="43137"/>
                    </a:srgbClr>
                  </a:outerShdw>
                </a:effectLst>
                <a:latin typeface="Candara" panose="020E0502030303020204" pitchFamily="34" charset="0"/>
              </a:rPr>
              <a:t> Ritenzione a lungo termine, transfer Riflessione sui processi oltreché sui prodotti</a:t>
            </a:r>
            <a:endParaRPr lang="it-IT" sz="2900" b="1" dirty="0">
              <a:solidFill>
                <a:schemeClr val="bg1"/>
              </a:solidFill>
              <a:effectLst>
                <a:outerShdw blurRad="38100" dist="38100" dir="2700000" algn="tl">
                  <a:srgbClr val="000000">
                    <a:alpha val="43137"/>
                  </a:srgbClr>
                </a:outerShdw>
              </a:effectLst>
            </a:endParaRPr>
          </a:p>
        </p:txBody>
      </p:sp>
      <p:sp>
        <p:nvSpPr>
          <p:cNvPr id="20" name="CasellaDiTesto 19"/>
          <p:cNvSpPr txBox="1"/>
          <p:nvPr/>
        </p:nvSpPr>
        <p:spPr>
          <a:xfrm>
            <a:off x="457199" y="4374508"/>
            <a:ext cx="8229599" cy="1877437"/>
          </a:xfrm>
          <a:prstGeom prst="rect">
            <a:avLst/>
          </a:prstGeom>
          <a:solidFill>
            <a:srgbClr val="FFC000"/>
          </a:solidFill>
        </p:spPr>
        <p:txBody>
          <a:bodyPr wrap="square" rtlCol="0">
            <a:spAutoFit/>
          </a:bodyPr>
          <a:lstStyle/>
          <a:p>
            <a:pPr algn="just"/>
            <a:r>
              <a:rPr lang="it-IT" sz="2900" b="1" dirty="0">
                <a:solidFill>
                  <a:schemeClr val="bg1"/>
                </a:solidFill>
                <a:effectLst>
                  <a:outerShdw blurRad="38100" dist="38100" dir="2700000" algn="tl">
                    <a:srgbClr val="000000">
                      <a:alpha val="43137"/>
                    </a:srgbClr>
                  </a:outerShdw>
                </a:effectLst>
              </a:rPr>
              <a:t>Ciclicità delle situazioni di apprendimento e delle esperienze di uso dei saperi disciplinari:</a:t>
            </a:r>
          </a:p>
          <a:p>
            <a:pPr algn="just">
              <a:buFont typeface="Wingdings" panose="05000000000000000000" pitchFamily="2" charset="2"/>
              <a:buChar char="Ø"/>
            </a:pPr>
            <a:r>
              <a:rPr lang="it-IT" sz="2900" b="1" i="1" dirty="0">
                <a:solidFill>
                  <a:schemeClr val="bg1"/>
                </a:solidFill>
                <a:effectLst>
                  <a:outerShdw blurRad="38100" dist="38100" dir="2700000" algn="tl">
                    <a:srgbClr val="000000">
                      <a:alpha val="43137"/>
                    </a:srgbClr>
                  </a:outerShdw>
                </a:effectLst>
                <a:latin typeface="Candara" panose="020E0502030303020204" pitchFamily="34" charset="0"/>
              </a:rPr>
              <a:t> Dai verbi delle IN 2012 alle esperienze con i saperi</a:t>
            </a:r>
          </a:p>
          <a:p>
            <a:pPr algn="just">
              <a:buFont typeface="Wingdings" panose="05000000000000000000" pitchFamily="2" charset="2"/>
              <a:buChar char="Ø"/>
            </a:pPr>
            <a:r>
              <a:rPr lang="it-IT" sz="2900" b="1" i="1" dirty="0">
                <a:solidFill>
                  <a:schemeClr val="bg1"/>
                </a:solidFill>
                <a:effectLst>
                  <a:outerShdw blurRad="38100" dist="38100" dir="2700000" algn="tl">
                    <a:srgbClr val="000000">
                      <a:alpha val="43137"/>
                    </a:srgbClr>
                  </a:outerShdw>
                </a:effectLst>
                <a:latin typeface="Candara" panose="020E0502030303020204" pitchFamily="34" charset="0"/>
              </a:rPr>
              <a:t> Allestimenti in aula e fuori da essa</a:t>
            </a:r>
            <a:endParaRPr lang="it-IT" sz="2900" b="1" dirty="0">
              <a:solidFill>
                <a:schemeClr val="bg1"/>
              </a:solidFill>
              <a:effectLst>
                <a:outerShdw blurRad="38100" dist="38100" dir="2700000" algn="tl">
                  <a:srgbClr val="000000">
                    <a:alpha val="43137"/>
                  </a:srgbClr>
                </a:outerShdw>
              </a:effectLst>
            </a:endParaRPr>
          </a:p>
        </p:txBody>
      </p:sp>
      <p:sp>
        <p:nvSpPr>
          <p:cNvPr id="9"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Antonia Carlini</a:t>
            </a:r>
            <a:endParaRPr lang="it-IT" dirty="0"/>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22</a:t>
            </a:fld>
            <a:endParaRPr lang="it-IT"/>
          </a:p>
        </p:txBody>
      </p:sp>
      <p:sp>
        <p:nvSpPr>
          <p:cNvPr id="3" name="Segnaposto piè di pagina 2"/>
          <p:cNvSpPr>
            <a:spLocks noGrp="1"/>
          </p:cNvSpPr>
          <p:nvPr>
            <p:ph type="ftr" sz="quarter" idx="11"/>
          </p:nvPr>
        </p:nvSpPr>
        <p:spPr/>
        <p:txBody>
          <a:bodyPr/>
          <a:lstStyle/>
          <a:p>
            <a:r>
              <a:rPr lang="it-IT"/>
              <a:t>Antonia Carlini</a:t>
            </a:r>
          </a:p>
        </p:txBody>
      </p:sp>
    </p:spTree>
    <p:extLst>
      <p:ext uri="{BB962C8B-B14F-4D97-AF65-F5344CB8AC3E}">
        <p14:creationId xmlns:p14="http://schemas.microsoft.com/office/powerpoint/2010/main" val="160274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692696"/>
            <a:ext cx="18722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Picture 28" descr="http://www.valtrompianews.it/files/magazine/img/lim_lavagna.gif"/>
          <p:cNvPicPr>
            <a:picLocks noChangeAspect="1" noChangeArrowheads="1"/>
          </p:cNvPicPr>
          <p:nvPr/>
        </p:nvPicPr>
        <p:blipFill>
          <a:blip r:embed="rId2" cstate="print"/>
          <a:srcRect/>
          <a:stretch>
            <a:fillRect/>
          </a:stretch>
        </p:blipFill>
        <p:spPr bwMode="auto">
          <a:xfrm>
            <a:off x="7524328" y="404664"/>
            <a:ext cx="1296144" cy="1656184"/>
          </a:xfrm>
          <a:prstGeom prst="rect">
            <a:avLst/>
          </a:prstGeom>
          <a:noFill/>
        </p:spPr>
      </p:pic>
      <p:sp>
        <p:nvSpPr>
          <p:cNvPr id="7" name="Ovale 6"/>
          <p:cNvSpPr/>
          <p:nvPr/>
        </p:nvSpPr>
        <p:spPr>
          <a:xfrm>
            <a:off x="6804248" y="1052736"/>
            <a:ext cx="504056" cy="576064"/>
          </a:xfrm>
          <a:prstGeom prst="ellipse">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rgbClr val="FF0000"/>
                </a:solidFill>
                <a:effectLst>
                  <a:outerShdw blurRad="38100" dist="38100" dir="2700000" algn="tl">
                    <a:srgbClr val="000000">
                      <a:alpha val="43137"/>
                    </a:srgbClr>
                  </a:outerShdw>
                </a:effectLst>
              </a:rPr>
              <a:t>I</a:t>
            </a:r>
          </a:p>
        </p:txBody>
      </p:sp>
      <p:sp>
        <p:nvSpPr>
          <p:cNvPr id="9" name="Rettangolo 8"/>
          <p:cNvSpPr/>
          <p:nvPr/>
        </p:nvSpPr>
        <p:spPr>
          <a:xfrm>
            <a:off x="683568" y="4725144"/>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p:cNvSpPr/>
          <p:nvPr/>
        </p:nvSpPr>
        <p:spPr>
          <a:xfrm>
            <a:off x="179512" y="2348880"/>
            <a:ext cx="27363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ttangolo 10"/>
          <p:cNvSpPr/>
          <p:nvPr/>
        </p:nvSpPr>
        <p:spPr>
          <a:xfrm>
            <a:off x="4283968" y="2708920"/>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p:cNvSpPr/>
          <p:nvPr/>
        </p:nvSpPr>
        <p:spPr>
          <a:xfrm>
            <a:off x="6732240" y="3861048"/>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p:cNvSpPr/>
          <p:nvPr/>
        </p:nvSpPr>
        <p:spPr>
          <a:xfrm>
            <a:off x="6732240" y="2636912"/>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13"/>
          <p:cNvSpPr/>
          <p:nvPr/>
        </p:nvSpPr>
        <p:spPr>
          <a:xfrm>
            <a:off x="2051720" y="4725144"/>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Ovale 14"/>
          <p:cNvSpPr/>
          <p:nvPr/>
        </p:nvSpPr>
        <p:spPr>
          <a:xfrm>
            <a:off x="1331640" y="1988840"/>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Ovale 15"/>
          <p:cNvSpPr/>
          <p:nvPr/>
        </p:nvSpPr>
        <p:spPr>
          <a:xfrm>
            <a:off x="251520" y="1988840"/>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Ovale 16"/>
          <p:cNvSpPr/>
          <p:nvPr/>
        </p:nvSpPr>
        <p:spPr>
          <a:xfrm>
            <a:off x="251520" y="3645024"/>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Ovale 17"/>
          <p:cNvSpPr/>
          <p:nvPr/>
        </p:nvSpPr>
        <p:spPr>
          <a:xfrm>
            <a:off x="1403648" y="3645024"/>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Ovale 18"/>
          <p:cNvSpPr/>
          <p:nvPr/>
        </p:nvSpPr>
        <p:spPr>
          <a:xfrm>
            <a:off x="2267744" y="1988840"/>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Ovale 19"/>
          <p:cNvSpPr/>
          <p:nvPr/>
        </p:nvSpPr>
        <p:spPr>
          <a:xfrm>
            <a:off x="1115616" y="5949280"/>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Ovale 20"/>
          <p:cNvSpPr/>
          <p:nvPr/>
        </p:nvSpPr>
        <p:spPr>
          <a:xfrm>
            <a:off x="179512" y="5229200"/>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Ovale 21"/>
          <p:cNvSpPr/>
          <p:nvPr/>
        </p:nvSpPr>
        <p:spPr>
          <a:xfrm>
            <a:off x="2555776" y="5949280"/>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Ovale 22"/>
          <p:cNvSpPr/>
          <p:nvPr/>
        </p:nvSpPr>
        <p:spPr>
          <a:xfrm>
            <a:off x="2267744" y="3645024"/>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Ovale 23"/>
          <p:cNvSpPr/>
          <p:nvPr/>
        </p:nvSpPr>
        <p:spPr>
          <a:xfrm>
            <a:off x="1115616" y="4365104"/>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Ovale 24"/>
          <p:cNvSpPr/>
          <p:nvPr/>
        </p:nvSpPr>
        <p:spPr>
          <a:xfrm>
            <a:off x="2555776" y="4365104"/>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Ovale 25"/>
          <p:cNvSpPr/>
          <p:nvPr/>
        </p:nvSpPr>
        <p:spPr>
          <a:xfrm>
            <a:off x="3419872" y="5229200"/>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Ovale 26"/>
          <p:cNvSpPr/>
          <p:nvPr/>
        </p:nvSpPr>
        <p:spPr>
          <a:xfrm>
            <a:off x="3851920" y="3140968"/>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Ovale 27"/>
          <p:cNvSpPr/>
          <p:nvPr/>
        </p:nvSpPr>
        <p:spPr>
          <a:xfrm>
            <a:off x="4860032" y="3933056"/>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Ovale 28"/>
          <p:cNvSpPr/>
          <p:nvPr/>
        </p:nvSpPr>
        <p:spPr>
          <a:xfrm>
            <a:off x="4788024" y="2276872"/>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Ovale 29"/>
          <p:cNvSpPr/>
          <p:nvPr/>
        </p:nvSpPr>
        <p:spPr>
          <a:xfrm>
            <a:off x="5724128" y="3068960"/>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Ovale 30"/>
          <p:cNvSpPr/>
          <p:nvPr/>
        </p:nvSpPr>
        <p:spPr>
          <a:xfrm>
            <a:off x="7308304" y="2276872"/>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Ovale 31"/>
          <p:cNvSpPr/>
          <p:nvPr/>
        </p:nvSpPr>
        <p:spPr>
          <a:xfrm>
            <a:off x="6300192" y="3212976"/>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Ovale 32"/>
          <p:cNvSpPr/>
          <p:nvPr/>
        </p:nvSpPr>
        <p:spPr>
          <a:xfrm>
            <a:off x="6372200" y="4293096"/>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Ovale 33"/>
          <p:cNvSpPr/>
          <p:nvPr/>
        </p:nvSpPr>
        <p:spPr>
          <a:xfrm>
            <a:off x="7236296" y="5085184"/>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5" name="Ovale 34"/>
          <p:cNvSpPr/>
          <p:nvPr/>
        </p:nvSpPr>
        <p:spPr>
          <a:xfrm>
            <a:off x="8172400" y="4293096"/>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6" name="Ovale 35"/>
          <p:cNvSpPr/>
          <p:nvPr/>
        </p:nvSpPr>
        <p:spPr>
          <a:xfrm>
            <a:off x="8172400" y="3068960"/>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7" name="Picture 2" descr="http://t0.gstatic.com/images?q=tbn:ANd9GcSs5Z_bR1u21JJ6I_OHDTkRUMROghM46x2B93LiRdPDXV5Qch49Bg"/>
          <p:cNvPicPr>
            <a:picLocks noChangeAspect="1" noChangeArrowheads="1"/>
          </p:cNvPicPr>
          <p:nvPr/>
        </p:nvPicPr>
        <p:blipFill>
          <a:blip r:embed="rId3" cstate="print"/>
          <a:srcRect/>
          <a:stretch>
            <a:fillRect/>
          </a:stretch>
        </p:blipFill>
        <p:spPr bwMode="auto">
          <a:xfrm>
            <a:off x="467544" y="2636912"/>
            <a:ext cx="646713" cy="576064"/>
          </a:xfrm>
          <a:prstGeom prst="rect">
            <a:avLst/>
          </a:prstGeom>
          <a:noFill/>
        </p:spPr>
      </p:pic>
      <p:pic>
        <p:nvPicPr>
          <p:cNvPr id="38" name="Picture 20" descr="http://www.pianetacellulare.it/UserFiles/image/Trucchi/SonyEricsson/wifi_sony_ericsson.jpg"/>
          <p:cNvPicPr>
            <a:picLocks noChangeAspect="1" noChangeArrowheads="1"/>
          </p:cNvPicPr>
          <p:nvPr/>
        </p:nvPicPr>
        <p:blipFill>
          <a:blip r:embed="rId4" cstate="print"/>
          <a:srcRect/>
          <a:stretch>
            <a:fillRect/>
          </a:stretch>
        </p:blipFill>
        <p:spPr bwMode="auto">
          <a:xfrm>
            <a:off x="1187624" y="2132856"/>
            <a:ext cx="360039" cy="444387"/>
          </a:xfrm>
          <a:prstGeom prst="rect">
            <a:avLst/>
          </a:prstGeom>
          <a:noFill/>
        </p:spPr>
      </p:pic>
      <p:pic>
        <p:nvPicPr>
          <p:cNvPr id="39" name="Picture 16" descr="http://2.bp.blogspot.com/-iH8_Es1t090/UPWJhIwc-5I/AAAAAAAAEFQ/PaRsJL6hANE/s1600/libri_003.jpg"/>
          <p:cNvPicPr>
            <a:picLocks noChangeAspect="1" noChangeArrowheads="1"/>
          </p:cNvPicPr>
          <p:nvPr/>
        </p:nvPicPr>
        <p:blipFill>
          <a:blip r:embed="rId5" cstate="print"/>
          <a:srcRect/>
          <a:stretch>
            <a:fillRect/>
          </a:stretch>
        </p:blipFill>
        <p:spPr bwMode="auto">
          <a:xfrm>
            <a:off x="1187624" y="2564904"/>
            <a:ext cx="855251" cy="648072"/>
          </a:xfrm>
          <a:prstGeom prst="rect">
            <a:avLst/>
          </a:prstGeom>
          <a:noFill/>
        </p:spPr>
      </p:pic>
      <p:pic>
        <p:nvPicPr>
          <p:cNvPr id="40" name="Picture 2" descr="http://t0.gstatic.com/images?q=tbn:ANd9GcSs5Z_bR1u21JJ6I_OHDTkRUMROghM46x2B93LiRdPDXV5Qch49Bg"/>
          <p:cNvPicPr>
            <a:picLocks noChangeAspect="1" noChangeArrowheads="1"/>
          </p:cNvPicPr>
          <p:nvPr/>
        </p:nvPicPr>
        <p:blipFill>
          <a:blip r:embed="rId3" cstate="print"/>
          <a:srcRect/>
          <a:stretch>
            <a:fillRect/>
          </a:stretch>
        </p:blipFill>
        <p:spPr bwMode="auto">
          <a:xfrm>
            <a:off x="2267744" y="2564904"/>
            <a:ext cx="646713" cy="576064"/>
          </a:xfrm>
          <a:prstGeom prst="rect">
            <a:avLst/>
          </a:prstGeom>
          <a:noFill/>
        </p:spPr>
      </p:pic>
      <p:pic>
        <p:nvPicPr>
          <p:cNvPr id="41" name="Picture 2" descr="http://t0.gstatic.com/images?q=tbn:ANd9GcSs5Z_bR1u21JJ6I_OHDTkRUMROghM46x2B93LiRdPDXV5Qch49Bg"/>
          <p:cNvPicPr>
            <a:picLocks noChangeAspect="1" noChangeArrowheads="1"/>
          </p:cNvPicPr>
          <p:nvPr/>
        </p:nvPicPr>
        <p:blipFill>
          <a:blip r:embed="rId3" cstate="print"/>
          <a:srcRect/>
          <a:stretch>
            <a:fillRect/>
          </a:stretch>
        </p:blipFill>
        <p:spPr bwMode="auto">
          <a:xfrm>
            <a:off x="827584" y="5301208"/>
            <a:ext cx="648072" cy="513133"/>
          </a:xfrm>
          <a:prstGeom prst="rect">
            <a:avLst/>
          </a:prstGeom>
          <a:noFill/>
        </p:spPr>
      </p:pic>
      <p:pic>
        <p:nvPicPr>
          <p:cNvPr id="46" name="Picture 20" descr="http://www.pianetacellulare.it/UserFiles/image/Trucchi/SonyEricsson/wifi_sony_ericsson.jpg"/>
          <p:cNvPicPr>
            <a:picLocks noChangeAspect="1" noChangeArrowheads="1"/>
          </p:cNvPicPr>
          <p:nvPr/>
        </p:nvPicPr>
        <p:blipFill>
          <a:blip r:embed="rId4" cstate="print"/>
          <a:srcRect/>
          <a:stretch>
            <a:fillRect/>
          </a:stretch>
        </p:blipFill>
        <p:spPr bwMode="auto">
          <a:xfrm>
            <a:off x="755576" y="4797152"/>
            <a:ext cx="360039" cy="444387"/>
          </a:xfrm>
          <a:prstGeom prst="rect">
            <a:avLst/>
          </a:prstGeom>
          <a:noFill/>
        </p:spPr>
      </p:pic>
      <p:pic>
        <p:nvPicPr>
          <p:cNvPr id="47" name="Picture 16" descr="http://2.bp.blogspot.com/-iH8_Es1t090/UPWJhIwc-5I/AAAAAAAAEFQ/PaRsJL6hANE/s1600/libri_003.jpg"/>
          <p:cNvPicPr>
            <a:picLocks noChangeAspect="1" noChangeArrowheads="1"/>
          </p:cNvPicPr>
          <p:nvPr/>
        </p:nvPicPr>
        <p:blipFill>
          <a:blip r:embed="rId5" cstate="print"/>
          <a:srcRect/>
          <a:stretch>
            <a:fillRect/>
          </a:stretch>
        </p:blipFill>
        <p:spPr bwMode="auto">
          <a:xfrm>
            <a:off x="4211960" y="3284984"/>
            <a:ext cx="855250" cy="648072"/>
          </a:xfrm>
          <a:prstGeom prst="rect">
            <a:avLst/>
          </a:prstGeom>
          <a:noFill/>
        </p:spPr>
      </p:pic>
      <p:pic>
        <p:nvPicPr>
          <p:cNvPr id="48" name="Picture 42" descr="http://www.promotionmania.com/Uploads/IT3775_04.jpg"/>
          <p:cNvPicPr>
            <a:picLocks noChangeAspect="1" noChangeArrowheads="1"/>
          </p:cNvPicPr>
          <p:nvPr/>
        </p:nvPicPr>
        <p:blipFill>
          <a:blip r:embed="rId6" cstate="print"/>
          <a:srcRect/>
          <a:stretch>
            <a:fillRect/>
          </a:stretch>
        </p:blipFill>
        <p:spPr bwMode="auto">
          <a:xfrm>
            <a:off x="6876256" y="2852936"/>
            <a:ext cx="432048" cy="432048"/>
          </a:xfrm>
          <a:prstGeom prst="rect">
            <a:avLst/>
          </a:prstGeom>
          <a:noFill/>
        </p:spPr>
      </p:pic>
      <p:pic>
        <p:nvPicPr>
          <p:cNvPr id="49" name="Picture 42" descr="http://www.promotionmania.com/Uploads/IT3775_04.jpg"/>
          <p:cNvPicPr>
            <a:picLocks noChangeAspect="1" noChangeArrowheads="1"/>
          </p:cNvPicPr>
          <p:nvPr/>
        </p:nvPicPr>
        <p:blipFill>
          <a:blip r:embed="rId6" cstate="print"/>
          <a:srcRect/>
          <a:stretch>
            <a:fillRect/>
          </a:stretch>
        </p:blipFill>
        <p:spPr bwMode="auto">
          <a:xfrm>
            <a:off x="7524328" y="4437112"/>
            <a:ext cx="432048" cy="432048"/>
          </a:xfrm>
          <a:prstGeom prst="rect">
            <a:avLst/>
          </a:prstGeom>
          <a:noFill/>
        </p:spPr>
      </p:pic>
      <p:pic>
        <p:nvPicPr>
          <p:cNvPr id="50" name="Picture 2" descr="http://t0.gstatic.com/images?q=tbn:ANd9GcSs5Z_bR1u21JJ6I_OHDTkRUMROghM46x2B93LiRdPDXV5Qch49Bg"/>
          <p:cNvPicPr>
            <a:picLocks noChangeAspect="1" noChangeArrowheads="1"/>
          </p:cNvPicPr>
          <p:nvPr/>
        </p:nvPicPr>
        <p:blipFill>
          <a:blip r:embed="rId3" cstate="print"/>
          <a:srcRect/>
          <a:stretch>
            <a:fillRect/>
          </a:stretch>
        </p:blipFill>
        <p:spPr bwMode="auto">
          <a:xfrm>
            <a:off x="5004048" y="2780928"/>
            <a:ext cx="646713" cy="576064"/>
          </a:xfrm>
          <a:prstGeom prst="rect">
            <a:avLst/>
          </a:prstGeom>
          <a:noFill/>
        </p:spPr>
      </p:pic>
      <p:pic>
        <p:nvPicPr>
          <p:cNvPr id="51" name="Picture 2" descr="http://t0.gstatic.com/images?q=tbn:ANd9GcSs5Z_bR1u21JJ6I_OHDTkRUMROghM46x2B93LiRdPDXV5Qch49Bg"/>
          <p:cNvPicPr>
            <a:picLocks noChangeAspect="1" noChangeArrowheads="1"/>
          </p:cNvPicPr>
          <p:nvPr/>
        </p:nvPicPr>
        <p:blipFill>
          <a:blip r:embed="rId3" cstate="print"/>
          <a:srcRect/>
          <a:stretch>
            <a:fillRect/>
          </a:stretch>
        </p:blipFill>
        <p:spPr bwMode="auto">
          <a:xfrm>
            <a:off x="7452320" y="2996952"/>
            <a:ext cx="646713" cy="576064"/>
          </a:xfrm>
          <a:prstGeom prst="rect">
            <a:avLst/>
          </a:prstGeom>
          <a:noFill/>
        </p:spPr>
      </p:pic>
      <p:pic>
        <p:nvPicPr>
          <p:cNvPr id="52" name="Picture 2" descr="http://t0.gstatic.com/images?q=tbn:ANd9GcSs5Z_bR1u21JJ6I_OHDTkRUMROghM46x2B93LiRdPDXV5Qch49Bg"/>
          <p:cNvPicPr>
            <a:picLocks noChangeAspect="1" noChangeArrowheads="1"/>
          </p:cNvPicPr>
          <p:nvPr/>
        </p:nvPicPr>
        <p:blipFill>
          <a:blip r:embed="rId3" cstate="print"/>
          <a:srcRect/>
          <a:stretch>
            <a:fillRect/>
          </a:stretch>
        </p:blipFill>
        <p:spPr bwMode="auto">
          <a:xfrm>
            <a:off x="6876256" y="3933056"/>
            <a:ext cx="646713" cy="576064"/>
          </a:xfrm>
          <a:prstGeom prst="rect">
            <a:avLst/>
          </a:prstGeom>
          <a:noFill/>
        </p:spPr>
      </p:pic>
      <p:pic>
        <p:nvPicPr>
          <p:cNvPr id="53" name="Picture 16" descr="http://2.bp.blogspot.com/-iH8_Es1t090/UPWJhIwc-5I/AAAAAAAAEFQ/PaRsJL6hANE/s1600/libri_003.jpg"/>
          <p:cNvPicPr>
            <a:picLocks noChangeAspect="1" noChangeArrowheads="1"/>
          </p:cNvPicPr>
          <p:nvPr/>
        </p:nvPicPr>
        <p:blipFill>
          <a:blip r:embed="rId5" cstate="print"/>
          <a:srcRect/>
          <a:stretch>
            <a:fillRect/>
          </a:stretch>
        </p:blipFill>
        <p:spPr bwMode="auto">
          <a:xfrm>
            <a:off x="0" y="764704"/>
            <a:ext cx="855250" cy="648072"/>
          </a:xfrm>
          <a:prstGeom prst="rect">
            <a:avLst/>
          </a:prstGeom>
          <a:noFill/>
        </p:spPr>
      </p:pic>
      <p:pic>
        <p:nvPicPr>
          <p:cNvPr id="54" name="Picture 2" descr="http://t0.gstatic.com/images?q=tbn:ANd9GcSs5Z_bR1u21JJ6I_OHDTkRUMROghM46x2B93LiRdPDXV5Qch49Bg"/>
          <p:cNvPicPr>
            <a:picLocks noChangeAspect="1" noChangeArrowheads="1"/>
          </p:cNvPicPr>
          <p:nvPr/>
        </p:nvPicPr>
        <p:blipFill>
          <a:blip r:embed="rId3" cstate="print"/>
          <a:srcRect/>
          <a:stretch>
            <a:fillRect/>
          </a:stretch>
        </p:blipFill>
        <p:spPr bwMode="auto">
          <a:xfrm>
            <a:off x="1187624" y="764704"/>
            <a:ext cx="646713" cy="576064"/>
          </a:xfrm>
          <a:prstGeom prst="rect">
            <a:avLst/>
          </a:prstGeom>
          <a:noFill/>
        </p:spPr>
      </p:pic>
      <p:pic>
        <p:nvPicPr>
          <p:cNvPr id="55" name="Picture 42" descr="http://www.promotionmania.com/Uploads/IT3775_04.jpg"/>
          <p:cNvPicPr>
            <a:picLocks noChangeAspect="1" noChangeArrowheads="1"/>
          </p:cNvPicPr>
          <p:nvPr/>
        </p:nvPicPr>
        <p:blipFill>
          <a:blip r:embed="rId6" cstate="print"/>
          <a:srcRect/>
          <a:stretch>
            <a:fillRect/>
          </a:stretch>
        </p:blipFill>
        <p:spPr bwMode="auto">
          <a:xfrm>
            <a:off x="2411760" y="5301208"/>
            <a:ext cx="432048" cy="432048"/>
          </a:xfrm>
          <a:prstGeom prst="rect">
            <a:avLst/>
          </a:prstGeom>
          <a:noFill/>
        </p:spPr>
      </p:pic>
      <p:pic>
        <p:nvPicPr>
          <p:cNvPr id="56" name="Picture 42" descr="http://www.promotionmania.com/Uploads/IT3775_04.jpg"/>
          <p:cNvPicPr>
            <a:picLocks noChangeAspect="1" noChangeArrowheads="1"/>
          </p:cNvPicPr>
          <p:nvPr/>
        </p:nvPicPr>
        <p:blipFill>
          <a:blip r:embed="rId6" cstate="print"/>
          <a:srcRect/>
          <a:stretch>
            <a:fillRect/>
          </a:stretch>
        </p:blipFill>
        <p:spPr bwMode="auto">
          <a:xfrm>
            <a:off x="1475656" y="4797152"/>
            <a:ext cx="432048" cy="432048"/>
          </a:xfrm>
          <a:prstGeom prst="rect">
            <a:avLst/>
          </a:prstGeom>
          <a:noFill/>
        </p:spPr>
      </p:pic>
      <p:pic>
        <p:nvPicPr>
          <p:cNvPr id="57" name="Picture 2" descr="http://t0.gstatic.com/images?q=tbn:ANd9GcSs5Z_bR1u21JJ6I_OHDTkRUMROghM46x2B93LiRdPDXV5Qch49Bg"/>
          <p:cNvPicPr>
            <a:picLocks noChangeAspect="1" noChangeArrowheads="1"/>
          </p:cNvPicPr>
          <p:nvPr/>
        </p:nvPicPr>
        <p:blipFill>
          <a:blip r:embed="rId3" cstate="print"/>
          <a:srcRect/>
          <a:stretch>
            <a:fillRect/>
          </a:stretch>
        </p:blipFill>
        <p:spPr bwMode="auto">
          <a:xfrm>
            <a:off x="2627784" y="4653136"/>
            <a:ext cx="646713" cy="576064"/>
          </a:xfrm>
          <a:prstGeom prst="rect">
            <a:avLst/>
          </a:prstGeom>
          <a:noFill/>
        </p:spPr>
      </p:pic>
      <p:sp>
        <p:nvSpPr>
          <p:cNvPr id="59" name="Ovale 58"/>
          <p:cNvSpPr/>
          <p:nvPr/>
        </p:nvSpPr>
        <p:spPr>
          <a:xfrm>
            <a:off x="683568" y="260648"/>
            <a:ext cx="360040" cy="315903"/>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8" name="Fumetto 3 57"/>
          <p:cNvSpPr/>
          <p:nvPr/>
        </p:nvSpPr>
        <p:spPr>
          <a:xfrm>
            <a:off x="2339752" y="0"/>
            <a:ext cx="4032448" cy="3528392"/>
          </a:xfrm>
          <a:prstGeom prst="wedgeEllipseCallout">
            <a:avLst>
              <a:gd name="adj1" fmla="val 56123"/>
              <a:gd name="adj2" fmla="val -2298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200" dirty="0">
              <a:solidFill>
                <a:schemeClr val="tx1"/>
              </a:solidFill>
              <a:latin typeface="Calibri" pitchFamily="34" charset="0"/>
              <a:cs typeface="Calibri" pitchFamily="34" charset="0"/>
            </a:endParaRPr>
          </a:p>
          <a:p>
            <a:pPr algn="ctr"/>
            <a:r>
              <a:rPr lang="it-IT" sz="3200" dirty="0">
                <a:solidFill>
                  <a:schemeClr val="tx1"/>
                </a:solidFill>
                <a:latin typeface="Calibri" pitchFamily="34" charset="0"/>
                <a:cs typeface="Calibri" pitchFamily="34" charset="0"/>
              </a:rPr>
              <a:t>Assegna esercitazioni per la </a:t>
            </a:r>
            <a:r>
              <a:rPr lang="it-IT" sz="3200" i="1" dirty="0">
                <a:solidFill>
                  <a:schemeClr val="tx1"/>
                </a:solidFill>
                <a:latin typeface="Candara" pitchFamily="34" charset="0"/>
                <a:cs typeface="Calibri" pitchFamily="34" charset="0"/>
              </a:rPr>
              <a:t>ritenzione</a:t>
            </a:r>
          </a:p>
          <a:p>
            <a:pPr algn="ctr"/>
            <a:r>
              <a:rPr lang="it-IT" sz="3200" dirty="0">
                <a:solidFill>
                  <a:schemeClr val="tx1"/>
                </a:solidFill>
                <a:latin typeface="Calibri" pitchFamily="34" charset="0"/>
                <a:cs typeface="Calibri" pitchFamily="34" charset="0"/>
              </a:rPr>
              <a:t>e promuove il </a:t>
            </a:r>
            <a:r>
              <a:rPr lang="it-IT" sz="3200" i="1" dirty="0">
                <a:solidFill>
                  <a:schemeClr val="tx1"/>
                </a:solidFill>
                <a:latin typeface="Candara" pitchFamily="34" charset="0"/>
                <a:cs typeface="Calibri" pitchFamily="34" charset="0"/>
              </a:rPr>
              <a:t>transfer</a:t>
            </a:r>
          </a:p>
          <a:p>
            <a:pPr algn="ctr"/>
            <a:endParaRPr lang="it-IT" sz="3200" dirty="0">
              <a:solidFill>
                <a:schemeClr val="tx1"/>
              </a:solidFill>
              <a:latin typeface="Calibri" pitchFamily="34" charset="0"/>
              <a:cs typeface="Calibri" pitchFamily="34" charset="0"/>
            </a:endParaRPr>
          </a:p>
        </p:txBody>
      </p:sp>
      <p:sp>
        <p:nvSpPr>
          <p:cNvPr id="61" name="CasellaDiTesto 60"/>
          <p:cNvSpPr txBox="1"/>
          <p:nvPr/>
        </p:nvSpPr>
        <p:spPr>
          <a:xfrm>
            <a:off x="0" y="6642556"/>
            <a:ext cx="2411760" cy="215444"/>
          </a:xfrm>
          <a:prstGeom prst="rect">
            <a:avLst/>
          </a:prstGeom>
          <a:noFill/>
        </p:spPr>
        <p:txBody>
          <a:bodyPr wrap="square" rtlCol="0">
            <a:spAutoFit/>
          </a:bodyPr>
          <a:lstStyle/>
          <a:p>
            <a:r>
              <a:rPr lang="it-IT" sz="800" i="1" dirty="0"/>
              <a:t>E’ vietata la diffusione e la riproduzione (L.633-1941 )</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23</a:t>
            </a:fld>
            <a:endParaRPr lang="it-IT" dirty="0"/>
          </a:p>
        </p:txBody>
      </p:sp>
      <p:sp>
        <p:nvSpPr>
          <p:cNvPr id="3" name="Segnaposto piè di pagina 2"/>
          <p:cNvSpPr>
            <a:spLocks noGrp="1"/>
          </p:cNvSpPr>
          <p:nvPr>
            <p:ph type="ftr" sz="quarter" idx="11"/>
          </p:nvPr>
        </p:nvSpPr>
        <p:spPr/>
        <p:txBody>
          <a:bodyPr/>
          <a:lstStyle/>
          <a:p>
            <a:r>
              <a:rPr lang="it-IT" dirty="0"/>
              <a:t>Antonia Carlini</a:t>
            </a:r>
          </a:p>
        </p:txBody>
      </p:sp>
    </p:spTree>
    <p:extLst>
      <p:ext uri="{BB962C8B-B14F-4D97-AF65-F5344CB8AC3E}">
        <p14:creationId xmlns:p14="http://schemas.microsoft.com/office/powerpoint/2010/main" val="372599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dirty="0"/>
              <a:t>Antonia Carlini</a:t>
            </a:r>
          </a:p>
        </p:txBody>
      </p:sp>
      <p:sp>
        <p:nvSpPr>
          <p:cNvPr id="5" name="Segnaposto numero diapositiva 4"/>
          <p:cNvSpPr>
            <a:spLocks noGrp="1"/>
          </p:cNvSpPr>
          <p:nvPr>
            <p:ph type="sldNum" sz="quarter" idx="12"/>
          </p:nvPr>
        </p:nvSpPr>
        <p:spPr/>
        <p:txBody>
          <a:bodyPr/>
          <a:lstStyle/>
          <a:p>
            <a:fld id="{ABA9589E-4976-4FB0-A765-DDD9500F131C}" type="slidenum">
              <a:rPr lang="it-IT" smtClean="0"/>
              <a:pPr/>
              <a:t>24</a:t>
            </a:fld>
            <a:endParaRPr lang="it-IT" dirty="0"/>
          </a:p>
        </p:txBody>
      </p:sp>
      <p:pic>
        <p:nvPicPr>
          <p:cNvPr id="2050" name="Picture 2"/>
          <p:cNvPicPr>
            <a:picLocks noChangeAspect="1" noChangeArrowheads="1"/>
          </p:cNvPicPr>
          <p:nvPr/>
        </p:nvPicPr>
        <p:blipFill>
          <a:blip r:embed="rId3" cstate="print"/>
          <a:srcRect/>
          <a:stretch>
            <a:fillRect/>
          </a:stretch>
        </p:blipFill>
        <p:spPr bwMode="auto">
          <a:xfrm>
            <a:off x="611560" y="2708920"/>
            <a:ext cx="2962275" cy="2333625"/>
          </a:xfrm>
          <a:prstGeom prst="rect">
            <a:avLst/>
          </a:prstGeom>
          <a:noFill/>
          <a:ln w="9525">
            <a:noFill/>
            <a:miter lim="800000"/>
            <a:headEnd/>
            <a:tailEnd/>
          </a:ln>
        </p:spPr>
      </p:pic>
      <p:sp>
        <p:nvSpPr>
          <p:cNvPr id="7" name="Rettangolo 6"/>
          <p:cNvSpPr/>
          <p:nvPr/>
        </p:nvSpPr>
        <p:spPr>
          <a:xfrm>
            <a:off x="395536" y="332656"/>
            <a:ext cx="8424936" cy="2015936"/>
          </a:xfrm>
          <a:prstGeom prst="rect">
            <a:avLst/>
          </a:prstGeom>
        </p:spPr>
        <p:txBody>
          <a:bodyPr wrap="square">
            <a:spAutoFit/>
          </a:bodyPr>
          <a:lstStyle/>
          <a:p>
            <a:pPr algn="just">
              <a:spcBef>
                <a:spcPts val="600"/>
              </a:spcBef>
            </a:pPr>
            <a:r>
              <a:rPr lang="it-IT" sz="2400" dirty="0"/>
              <a:t>C9. In una tavoletta babilonese del 1800 a.c. si legge il seguente quesito: “Un bastone lungo 10 unità è appoggiato ad un muro (figura a). Poi, scivola di 2 unità (figura b). </a:t>
            </a:r>
          </a:p>
          <a:p>
            <a:pPr algn="just">
              <a:spcBef>
                <a:spcPts val="600"/>
              </a:spcBef>
            </a:pPr>
            <a:r>
              <a:rPr lang="it-IT" sz="2400" i="1" dirty="0">
                <a:latin typeface="Candara" pitchFamily="34" charset="0"/>
              </a:rPr>
              <a:t>Di quante unità il piede del bastone si è allontanato dalla base del muro</a:t>
            </a:r>
            <a:r>
              <a:rPr lang="it-IT" sz="2400" dirty="0"/>
              <a:t>?”.</a:t>
            </a:r>
          </a:p>
        </p:txBody>
      </p:sp>
      <p:pic>
        <p:nvPicPr>
          <p:cNvPr id="8" name="Picture 3"/>
          <p:cNvPicPr>
            <a:picLocks noChangeAspect="1" noChangeArrowheads="1"/>
          </p:cNvPicPr>
          <p:nvPr/>
        </p:nvPicPr>
        <p:blipFill>
          <a:blip r:embed="rId4" cstate="print"/>
          <a:srcRect/>
          <a:stretch>
            <a:fillRect/>
          </a:stretch>
        </p:blipFill>
        <p:spPr bwMode="auto">
          <a:xfrm>
            <a:off x="5004048" y="5589240"/>
            <a:ext cx="3298825" cy="922338"/>
          </a:xfrm>
          <a:prstGeom prst="rect">
            <a:avLst/>
          </a:prstGeom>
          <a:noFill/>
          <a:ln w="9525">
            <a:noFill/>
            <a:miter lim="800000"/>
            <a:headEnd/>
            <a:tailEnd/>
          </a:ln>
        </p:spPr>
      </p:pic>
      <p:sp>
        <p:nvSpPr>
          <p:cNvPr id="9" name="Rettangolo 8"/>
          <p:cNvSpPr/>
          <p:nvPr/>
        </p:nvSpPr>
        <p:spPr>
          <a:xfrm>
            <a:off x="1763688" y="4869160"/>
            <a:ext cx="888448" cy="369332"/>
          </a:xfrm>
          <a:prstGeom prst="rect">
            <a:avLst/>
          </a:prstGeom>
        </p:spPr>
        <p:txBody>
          <a:bodyPr wrap="none">
            <a:spAutoFit/>
          </a:bodyPr>
          <a:lstStyle/>
          <a:p>
            <a:r>
              <a:rPr lang="it-IT" dirty="0"/>
              <a:t>figura a</a:t>
            </a:r>
          </a:p>
        </p:txBody>
      </p:sp>
      <p:pic>
        <p:nvPicPr>
          <p:cNvPr id="2051" name="Picture 3"/>
          <p:cNvPicPr>
            <a:picLocks noChangeAspect="1" noChangeArrowheads="1"/>
          </p:cNvPicPr>
          <p:nvPr/>
        </p:nvPicPr>
        <p:blipFill>
          <a:blip r:embed="rId5" cstate="print"/>
          <a:srcRect/>
          <a:stretch>
            <a:fillRect/>
          </a:stretch>
        </p:blipFill>
        <p:spPr bwMode="auto">
          <a:xfrm>
            <a:off x="4788024" y="2708920"/>
            <a:ext cx="2676525" cy="2352675"/>
          </a:xfrm>
          <a:prstGeom prst="rect">
            <a:avLst/>
          </a:prstGeom>
          <a:noFill/>
          <a:ln w="9525">
            <a:noFill/>
            <a:miter lim="800000"/>
            <a:headEnd/>
            <a:tailEnd/>
          </a:ln>
        </p:spPr>
      </p:pic>
      <p:sp>
        <p:nvSpPr>
          <p:cNvPr id="11" name="Rettangolo 10"/>
          <p:cNvSpPr/>
          <p:nvPr/>
        </p:nvSpPr>
        <p:spPr>
          <a:xfrm>
            <a:off x="5868144" y="4869160"/>
            <a:ext cx="899670" cy="369332"/>
          </a:xfrm>
          <a:prstGeom prst="rect">
            <a:avLst/>
          </a:prstGeom>
        </p:spPr>
        <p:txBody>
          <a:bodyPr wrap="none">
            <a:spAutoFit/>
          </a:bodyPr>
          <a:lstStyle/>
          <a:p>
            <a:r>
              <a:rPr lang="it-IT" dirty="0"/>
              <a:t>figura b</a:t>
            </a:r>
          </a:p>
        </p:txBody>
      </p:sp>
      <p:sp>
        <p:nvSpPr>
          <p:cNvPr id="12" name="Rettangolo 11"/>
          <p:cNvSpPr/>
          <p:nvPr/>
        </p:nvSpPr>
        <p:spPr>
          <a:xfrm>
            <a:off x="4788024" y="3789040"/>
            <a:ext cx="418704" cy="369332"/>
          </a:xfrm>
          <a:prstGeom prst="rect">
            <a:avLst/>
          </a:prstGeom>
        </p:spPr>
        <p:txBody>
          <a:bodyPr wrap="none">
            <a:spAutoFit/>
          </a:bodyPr>
          <a:lstStyle/>
          <a:p>
            <a:r>
              <a:rPr lang="it-IT" dirty="0"/>
              <a:t>10</a:t>
            </a:r>
          </a:p>
        </p:txBody>
      </p:sp>
      <p:sp>
        <p:nvSpPr>
          <p:cNvPr id="13" name="Rettangolo 12"/>
          <p:cNvSpPr/>
          <p:nvPr/>
        </p:nvSpPr>
        <p:spPr>
          <a:xfrm>
            <a:off x="5724128" y="3140968"/>
            <a:ext cx="301686" cy="369332"/>
          </a:xfrm>
          <a:prstGeom prst="rect">
            <a:avLst/>
          </a:prstGeom>
        </p:spPr>
        <p:txBody>
          <a:bodyPr wrap="none">
            <a:spAutoFit/>
          </a:bodyPr>
          <a:lstStyle/>
          <a:p>
            <a:r>
              <a:rPr lang="it-IT" dirty="0"/>
              <a:t>2</a:t>
            </a:r>
          </a:p>
        </p:txBody>
      </p:sp>
      <p:sp>
        <p:nvSpPr>
          <p:cNvPr id="14" name="Rettangolo 13"/>
          <p:cNvSpPr/>
          <p:nvPr/>
        </p:nvSpPr>
        <p:spPr>
          <a:xfrm>
            <a:off x="611560" y="3717032"/>
            <a:ext cx="418704" cy="369332"/>
          </a:xfrm>
          <a:prstGeom prst="rect">
            <a:avLst/>
          </a:prstGeom>
        </p:spPr>
        <p:txBody>
          <a:bodyPr wrap="none">
            <a:spAutoFit/>
          </a:bodyPr>
          <a:lstStyle/>
          <a:p>
            <a:r>
              <a:rPr lang="it-IT" dirty="0"/>
              <a:t>10</a:t>
            </a:r>
          </a:p>
        </p:txBody>
      </p:sp>
      <p:sp>
        <p:nvSpPr>
          <p:cNvPr id="15" name="Rettangolo 14"/>
          <p:cNvSpPr/>
          <p:nvPr/>
        </p:nvSpPr>
        <p:spPr>
          <a:xfrm>
            <a:off x="395536" y="5157192"/>
            <a:ext cx="4572000" cy="1200329"/>
          </a:xfrm>
          <a:prstGeom prst="rect">
            <a:avLst/>
          </a:prstGeom>
        </p:spPr>
        <p:txBody>
          <a:bodyPr>
            <a:spAutoFit/>
          </a:bodyPr>
          <a:lstStyle/>
          <a:p>
            <a:r>
              <a:rPr lang="it-IT" dirty="0"/>
              <a:t>A. 6 unità.</a:t>
            </a:r>
          </a:p>
          <a:p>
            <a:r>
              <a:rPr lang="it-IT" dirty="0"/>
              <a:t>B. 8 unità.</a:t>
            </a:r>
          </a:p>
          <a:p>
            <a:r>
              <a:rPr lang="it-IT" dirty="0"/>
              <a:t>C. 10 unità.</a:t>
            </a:r>
          </a:p>
          <a:p>
            <a:r>
              <a:rPr lang="it-IT" dirty="0"/>
              <a:t>D. 12 unità</a:t>
            </a:r>
          </a:p>
        </p:txBody>
      </p:sp>
      <p:sp>
        <p:nvSpPr>
          <p:cNvPr id="16" name="Freccia a destra 15"/>
          <p:cNvSpPr/>
          <p:nvPr/>
        </p:nvSpPr>
        <p:spPr>
          <a:xfrm rot="5400000">
            <a:off x="1088192" y="2664336"/>
            <a:ext cx="530885" cy="332022"/>
          </a:xfrm>
          <a:prstGeom prst="rightArrow">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Fumetto 3 16"/>
          <p:cNvSpPr/>
          <p:nvPr/>
        </p:nvSpPr>
        <p:spPr>
          <a:xfrm>
            <a:off x="1691680" y="2060848"/>
            <a:ext cx="1872208" cy="1260720"/>
          </a:xfrm>
          <a:prstGeom prst="wedgeEllipseCallout">
            <a:avLst>
              <a:gd name="adj1" fmla="val -58182"/>
              <a:gd name="adj2" fmla="val 3050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70C0"/>
                </a:solidFill>
              </a:rPr>
              <a:t>Bastone</a:t>
            </a:r>
          </a:p>
          <a:p>
            <a:pPr algn="ctr"/>
            <a:r>
              <a:rPr lang="it-IT" b="1" dirty="0">
                <a:solidFill>
                  <a:srgbClr val="0070C0"/>
                </a:solidFill>
              </a:rPr>
              <a:t>Punto di appoggio 10 unità</a:t>
            </a:r>
          </a:p>
        </p:txBody>
      </p:sp>
      <p:sp>
        <p:nvSpPr>
          <p:cNvPr id="18" name="Freccia a destra 17"/>
          <p:cNvSpPr/>
          <p:nvPr/>
        </p:nvSpPr>
        <p:spPr>
          <a:xfrm rot="8977391">
            <a:off x="6081837" y="3542030"/>
            <a:ext cx="530885" cy="332022"/>
          </a:xfrm>
          <a:prstGeom prst="rightArrow">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Fumetto 3 18"/>
          <p:cNvSpPr/>
          <p:nvPr/>
        </p:nvSpPr>
        <p:spPr>
          <a:xfrm>
            <a:off x="6156176" y="2204864"/>
            <a:ext cx="1800200" cy="1188712"/>
          </a:xfrm>
          <a:prstGeom prst="wedgeEllipse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B050"/>
                </a:solidFill>
              </a:rPr>
              <a:t>Il bastone è lungo  10 unità</a:t>
            </a:r>
          </a:p>
        </p:txBody>
      </p:sp>
      <p:sp>
        <p:nvSpPr>
          <p:cNvPr id="20" name="Freccia a destra 19"/>
          <p:cNvSpPr/>
          <p:nvPr/>
        </p:nvSpPr>
        <p:spPr>
          <a:xfrm>
            <a:off x="4932040" y="3573016"/>
            <a:ext cx="530885" cy="332022"/>
          </a:xfrm>
          <a:prstGeom prst="rightArrow">
            <a:avLst/>
          </a:prstGeom>
          <a:solidFill>
            <a:srgbClr val="00B0F0"/>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Fumetto 3 20"/>
          <p:cNvSpPr/>
          <p:nvPr/>
        </p:nvSpPr>
        <p:spPr>
          <a:xfrm>
            <a:off x="4067944" y="2204864"/>
            <a:ext cx="1728192" cy="1188712"/>
          </a:xfrm>
          <a:prstGeom prst="wedgeEllipseCallout">
            <a:avLst>
              <a:gd name="adj1" fmla="val 29744"/>
              <a:gd name="adj2" fmla="val 60092"/>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70C0"/>
                </a:solidFill>
              </a:rPr>
              <a:t>Punto di appoggio diventa 8</a:t>
            </a:r>
          </a:p>
        </p:txBody>
      </p:sp>
      <p:sp>
        <p:nvSpPr>
          <p:cNvPr id="24" name="Freccia a destra 23"/>
          <p:cNvSpPr/>
          <p:nvPr/>
        </p:nvSpPr>
        <p:spPr>
          <a:xfrm rot="16200000">
            <a:off x="5408673" y="5040599"/>
            <a:ext cx="530885" cy="3320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Fumetto 3 24"/>
          <p:cNvSpPr/>
          <p:nvPr/>
        </p:nvSpPr>
        <p:spPr>
          <a:xfrm>
            <a:off x="3635896" y="4581128"/>
            <a:ext cx="1728192" cy="1116704"/>
          </a:xfrm>
          <a:prstGeom prst="wedgeEllipseCallout">
            <a:avLst>
              <a:gd name="adj1" fmla="val 61645"/>
              <a:gd name="adj2" fmla="val -1697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solidFill>
                <a:srgbClr val="FF0000"/>
              </a:solidFill>
            </a:endParaRPr>
          </a:p>
          <a:p>
            <a:pPr algn="ctr"/>
            <a:r>
              <a:rPr lang="it-IT" b="1" dirty="0">
                <a:solidFill>
                  <a:srgbClr val="FF0000"/>
                </a:solidFill>
              </a:rPr>
              <a:t>Distanza dal muro</a:t>
            </a:r>
          </a:p>
          <a:p>
            <a:pPr algn="ctr"/>
            <a:r>
              <a:rPr lang="it-IT" sz="3200" b="1" i="1" dirty="0">
                <a:solidFill>
                  <a:srgbClr val="FF0000"/>
                </a:solidFill>
                <a:latin typeface="Candara" pitchFamily="34" charset="0"/>
              </a:rPr>
              <a:t>?</a:t>
            </a:r>
          </a:p>
        </p:txBody>
      </p:sp>
    </p:spTree>
    <p:extLst>
      <p:ext uri="{BB962C8B-B14F-4D97-AF65-F5344CB8AC3E}">
        <p14:creationId xmlns:p14="http://schemas.microsoft.com/office/powerpoint/2010/main" val="141628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Antonia Carlini - Summer School Tecnodid 2016</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25</a:t>
            </a:fld>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11" y="0"/>
            <a:ext cx="9212311" cy="6858000"/>
          </a:xfrm>
          <a:prstGeom prst="rect">
            <a:avLst/>
          </a:prstGeom>
        </p:spPr>
      </p:pic>
      <p:sp>
        <p:nvSpPr>
          <p:cNvPr id="6" name="CasellaDiTesto 5"/>
          <p:cNvSpPr txBox="1"/>
          <p:nvPr/>
        </p:nvSpPr>
        <p:spPr>
          <a:xfrm>
            <a:off x="1628292" y="0"/>
            <a:ext cx="4671900" cy="1077218"/>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sz="3200" dirty="0">
                <a:solidFill>
                  <a:srgbClr val="002060"/>
                </a:solidFill>
                <a:latin typeface="Segoe Print" pitchFamily="2" charset="0"/>
              </a:rPr>
              <a:t>Valuta la competenza</a:t>
            </a:r>
          </a:p>
          <a:p>
            <a:pPr algn="ctr"/>
            <a:r>
              <a:rPr lang="it-IT" sz="3200" dirty="0">
                <a:solidFill>
                  <a:srgbClr val="002060"/>
                </a:solidFill>
                <a:latin typeface="Segoe Print" pitchFamily="2" charset="0"/>
              </a:rPr>
              <a:t>… transfer</a:t>
            </a:r>
          </a:p>
        </p:txBody>
      </p:sp>
      <p:sp>
        <p:nvSpPr>
          <p:cNvPr id="8" name="Fumetto 3 7"/>
          <p:cNvSpPr/>
          <p:nvPr/>
        </p:nvSpPr>
        <p:spPr>
          <a:xfrm>
            <a:off x="5605958" y="3693033"/>
            <a:ext cx="3494584" cy="3011847"/>
          </a:xfrm>
          <a:prstGeom prst="wedgeEllipseCallout">
            <a:avLst>
              <a:gd name="adj1" fmla="val -39268"/>
              <a:gd name="adj2" fmla="val 52180"/>
            </a:avLst>
          </a:prstGeom>
          <a:solidFill>
            <a:schemeClr val="bg1"/>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200" dirty="0">
              <a:solidFill>
                <a:schemeClr val="tx1">
                  <a:lumMod val="95000"/>
                  <a:lumOff val="5000"/>
                </a:schemeClr>
              </a:solidFill>
            </a:endParaRPr>
          </a:p>
          <a:p>
            <a:pPr algn="ctr"/>
            <a:endParaRPr lang="it-IT" sz="3200" dirty="0">
              <a:solidFill>
                <a:schemeClr val="tx1">
                  <a:lumMod val="95000"/>
                  <a:lumOff val="5000"/>
                </a:schemeClr>
              </a:solidFill>
            </a:endParaRPr>
          </a:p>
          <a:p>
            <a:pPr algn="ctr"/>
            <a:endParaRPr lang="it-IT" sz="3200" dirty="0">
              <a:solidFill>
                <a:schemeClr val="tx1">
                  <a:lumMod val="95000"/>
                  <a:lumOff val="5000"/>
                </a:schemeClr>
              </a:solidFill>
            </a:endParaRPr>
          </a:p>
          <a:p>
            <a:pPr algn="ctr"/>
            <a:endParaRPr lang="it-IT" sz="3200" dirty="0">
              <a:solidFill>
                <a:schemeClr val="tx1">
                  <a:lumMod val="95000"/>
                  <a:lumOff val="5000"/>
                </a:schemeClr>
              </a:solidFill>
            </a:endParaRPr>
          </a:p>
          <a:p>
            <a:pPr algn="ctr"/>
            <a:r>
              <a:rPr lang="it-IT" sz="3200" dirty="0">
                <a:solidFill>
                  <a:schemeClr val="tx1">
                    <a:lumMod val="95000"/>
                    <a:lumOff val="5000"/>
                  </a:schemeClr>
                </a:solidFill>
              </a:rPr>
              <a:t>Mobilita …</a:t>
            </a:r>
          </a:p>
          <a:p>
            <a:pPr algn="ctr"/>
            <a:r>
              <a:rPr lang="it-IT" sz="3200" dirty="0">
                <a:solidFill>
                  <a:schemeClr val="tx1">
                    <a:lumMod val="95000"/>
                    <a:lumOff val="5000"/>
                  </a:schemeClr>
                </a:solidFill>
              </a:rPr>
              <a:t>e orchestra </a:t>
            </a:r>
          </a:p>
          <a:p>
            <a:pPr algn="ctr"/>
            <a:r>
              <a:rPr lang="it-IT" sz="3200" dirty="0">
                <a:solidFill>
                  <a:schemeClr val="tx1">
                    <a:lumMod val="95000"/>
                    <a:lumOff val="5000"/>
                  </a:schemeClr>
                </a:solidFill>
              </a:rPr>
              <a:t>…</a:t>
            </a:r>
          </a:p>
          <a:p>
            <a:pPr algn="ctr"/>
            <a:endParaRPr lang="it-IT" sz="3200" dirty="0">
              <a:solidFill>
                <a:schemeClr val="tx1">
                  <a:lumMod val="95000"/>
                  <a:lumOff val="5000"/>
                </a:schemeClr>
              </a:solidFill>
            </a:endParaRPr>
          </a:p>
          <a:p>
            <a:pPr algn="ctr"/>
            <a:endParaRPr lang="it-IT" sz="3200" dirty="0">
              <a:solidFill>
                <a:schemeClr val="tx1">
                  <a:lumMod val="95000"/>
                  <a:lumOff val="5000"/>
                </a:schemeClr>
              </a:solidFill>
            </a:endParaRPr>
          </a:p>
          <a:p>
            <a:pPr algn="ctr"/>
            <a:endParaRPr lang="it-IT" sz="3200" dirty="0">
              <a:solidFill>
                <a:schemeClr val="tx1">
                  <a:lumMod val="95000"/>
                  <a:lumOff val="5000"/>
                </a:schemeClr>
              </a:solidFill>
            </a:endParaRPr>
          </a:p>
          <a:p>
            <a:pPr algn="ctr"/>
            <a:endParaRPr lang="it-IT" sz="3200" dirty="0">
              <a:solidFill>
                <a:schemeClr val="tx1">
                  <a:lumMod val="95000"/>
                  <a:lumOff val="5000"/>
                </a:schemeClr>
              </a:solidFill>
            </a:endParaRPr>
          </a:p>
        </p:txBody>
      </p:sp>
    </p:spTree>
    <p:extLst>
      <p:ext uri="{BB962C8B-B14F-4D97-AF65-F5344CB8AC3E}">
        <p14:creationId xmlns:p14="http://schemas.microsoft.com/office/powerpoint/2010/main" val="222752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96344" y="1968831"/>
            <a:ext cx="6380112" cy="3836326"/>
          </a:xfrm>
          <a:noFill/>
        </p:spPr>
        <p:txBody>
          <a:bodyPr>
            <a:noAutofit/>
          </a:bodyPr>
          <a:lstStyle/>
          <a:p>
            <a:pPr marL="0" indent="0" algn="just">
              <a:spcBef>
                <a:spcPts val="0"/>
              </a:spcBef>
              <a:buNone/>
            </a:pPr>
            <a:r>
              <a:rPr lang="it-IT" sz="2800" dirty="0">
                <a:latin typeface="Candara" pitchFamily="34" charset="0"/>
              </a:rPr>
              <a:t> </a:t>
            </a:r>
          </a:p>
          <a:p>
            <a:pPr marL="0" indent="0" algn="just">
              <a:spcBef>
                <a:spcPts val="0"/>
              </a:spcBef>
              <a:buNone/>
            </a:pPr>
            <a:endParaRPr lang="it-IT" sz="2800" dirty="0">
              <a:latin typeface="Candara" pitchFamily="34" charset="0"/>
            </a:endParaRPr>
          </a:p>
          <a:p>
            <a:pPr marL="0" indent="0" algn="just">
              <a:spcBef>
                <a:spcPts val="0"/>
              </a:spcBef>
              <a:buNone/>
            </a:pPr>
            <a:endParaRPr lang="it-IT" sz="2800" dirty="0" smtClean="0">
              <a:latin typeface="Candara" pitchFamily="34" charset="0"/>
            </a:endParaRPr>
          </a:p>
          <a:p>
            <a:pPr marL="0" indent="0" algn="just">
              <a:spcBef>
                <a:spcPts val="0"/>
              </a:spcBef>
              <a:buNone/>
            </a:pPr>
            <a:endParaRPr lang="it-IT" sz="2800" dirty="0">
              <a:latin typeface="Candara" pitchFamily="34" charset="0"/>
            </a:endParaRPr>
          </a:p>
        </p:txBody>
      </p:sp>
      <p:sp>
        <p:nvSpPr>
          <p:cNvPr id="6" name="CasellaDiTesto 5"/>
          <p:cNvSpPr txBox="1"/>
          <p:nvPr/>
        </p:nvSpPr>
        <p:spPr>
          <a:xfrm>
            <a:off x="1547664" y="1844824"/>
            <a:ext cx="184731" cy="369332"/>
          </a:xfrm>
          <a:prstGeom prst="rect">
            <a:avLst/>
          </a:prstGeom>
          <a:noFill/>
        </p:spPr>
        <p:txBody>
          <a:bodyPr wrap="none" rtlCol="0">
            <a:spAutoFit/>
          </a:bodyPr>
          <a:lstStyle/>
          <a:p>
            <a:endParaRPr lang="it-IT" dirty="0"/>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9"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Antonia Carlini</a:t>
            </a:r>
            <a:endParaRPr lang="it-IT" dirty="0"/>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26</a:t>
            </a:fld>
            <a:endParaRPr lang="it-IT"/>
          </a:p>
        </p:txBody>
      </p:sp>
      <p:sp>
        <p:nvSpPr>
          <p:cNvPr id="4" name="Segnaposto piè di pagina 3"/>
          <p:cNvSpPr>
            <a:spLocks noGrp="1"/>
          </p:cNvSpPr>
          <p:nvPr>
            <p:ph type="ftr" sz="quarter" idx="11"/>
          </p:nvPr>
        </p:nvSpPr>
        <p:spPr/>
        <p:txBody>
          <a:bodyPr/>
          <a:lstStyle/>
          <a:p>
            <a:r>
              <a:rPr lang="it-IT" dirty="0"/>
              <a:t>Antonia Carlini</a:t>
            </a:r>
          </a:p>
        </p:txBody>
      </p:sp>
      <p:sp>
        <p:nvSpPr>
          <p:cNvPr id="5" name="Rettangolo 4"/>
          <p:cNvSpPr/>
          <p:nvPr/>
        </p:nvSpPr>
        <p:spPr>
          <a:xfrm>
            <a:off x="3101718" y="2193620"/>
            <a:ext cx="5563477" cy="3477875"/>
          </a:xfrm>
          <a:prstGeom prst="rect">
            <a:avLst/>
          </a:prstGeom>
        </p:spPr>
        <p:txBody>
          <a:bodyPr wrap="square">
            <a:spAutoFit/>
          </a:bodyPr>
          <a:lstStyle/>
          <a:p>
            <a:pPr algn="ctr">
              <a:buClr>
                <a:srgbClr val="0099FF"/>
              </a:buClr>
            </a:pPr>
            <a:r>
              <a:rPr lang="it-IT" sz="4400" dirty="0" smtClean="0">
                <a:latin typeface="Calibri" pitchFamily="34" charset="0"/>
              </a:rPr>
              <a:t>Promuove l’autoregolazione</a:t>
            </a:r>
          </a:p>
          <a:p>
            <a:pPr algn="ctr">
              <a:buClr>
                <a:srgbClr val="0099FF"/>
              </a:buClr>
            </a:pPr>
            <a:r>
              <a:rPr lang="it-IT" sz="4400" dirty="0" smtClean="0">
                <a:latin typeface="Calibri" pitchFamily="34" charset="0"/>
              </a:rPr>
              <a:t>e</a:t>
            </a:r>
          </a:p>
          <a:p>
            <a:pPr algn="ctr">
              <a:buClr>
                <a:srgbClr val="0099FF"/>
              </a:buClr>
            </a:pPr>
            <a:r>
              <a:rPr lang="it-IT" sz="4400" dirty="0" smtClean="0">
                <a:latin typeface="Calibri" pitchFamily="34" charset="0"/>
              </a:rPr>
              <a:t>l’autovalutazione</a:t>
            </a:r>
            <a:endParaRPr lang="it-IT" sz="4400" dirty="0">
              <a:latin typeface="Calibri" pitchFamily="34" charset="0"/>
            </a:endParaRPr>
          </a:p>
          <a:p>
            <a:pPr algn="ctr">
              <a:buClr>
                <a:srgbClr val="0099FF"/>
              </a:buClr>
            </a:pPr>
            <a:r>
              <a:rPr lang="it-IT" sz="4400" dirty="0" smtClean="0">
                <a:latin typeface="Calibri" pitchFamily="34" charset="0"/>
              </a:rPr>
              <a:t> </a:t>
            </a:r>
            <a:endParaRPr lang="it-IT" sz="4400" dirty="0">
              <a:latin typeface="Calibri" pitchFamily="34" charset="0"/>
            </a:endParaRPr>
          </a:p>
        </p:txBody>
      </p:sp>
      <p:sp>
        <p:nvSpPr>
          <p:cNvPr id="7" name="CasellaDiTesto 6"/>
          <p:cNvSpPr txBox="1"/>
          <p:nvPr/>
        </p:nvSpPr>
        <p:spPr>
          <a:xfrm>
            <a:off x="523642" y="2463690"/>
            <a:ext cx="1527982" cy="132343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it-IT" sz="8000" b="1" i="1" dirty="0">
                <a:solidFill>
                  <a:schemeClr val="bg1"/>
                </a:solidFill>
                <a:effectLst>
                  <a:outerShdw blurRad="38100" dist="38100" dir="2700000" algn="tl">
                    <a:srgbClr val="000000">
                      <a:alpha val="43137"/>
                    </a:srgbClr>
                  </a:outerShdw>
                </a:effectLst>
                <a:latin typeface="Candara" panose="020E0502030303020204" pitchFamily="34" charset="0"/>
              </a:rPr>
              <a:t>n.9</a:t>
            </a:r>
          </a:p>
        </p:txBody>
      </p:sp>
      <p:sp>
        <p:nvSpPr>
          <p:cNvPr id="11" name="Rettangolo 10"/>
          <p:cNvSpPr/>
          <p:nvPr/>
        </p:nvSpPr>
        <p:spPr>
          <a:xfrm>
            <a:off x="571472" y="285728"/>
            <a:ext cx="8072494" cy="121444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chemeClr val="bg1"/>
                </a:solidFill>
                <a:latin typeface="Calibri Light" pitchFamily="34" charset="0"/>
              </a:rPr>
              <a:t>L’insegnante competente …</a:t>
            </a:r>
            <a:endParaRPr lang="it-IT" sz="4400" b="1" dirty="0">
              <a:solidFill>
                <a:schemeClr val="bg1"/>
              </a:solidFill>
              <a:latin typeface="Calibri Light" pitchFamily="34" charset="0"/>
            </a:endParaRPr>
          </a:p>
        </p:txBody>
      </p:sp>
    </p:spTree>
    <p:extLst>
      <p:ext uri="{BB962C8B-B14F-4D97-AF65-F5344CB8AC3E}">
        <p14:creationId xmlns:p14="http://schemas.microsoft.com/office/powerpoint/2010/main" val="124336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dirty="0"/>
              <a:t>Antonia Carlini</a:t>
            </a:r>
          </a:p>
        </p:txBody>
      </p:sp>
      <p:sp>
        <p:nvSpPr>
          <p:cNvPr id="5" name="Segnaposto numero diapositiva 4"/>
          <p:cNvSpPr>
            <a:spLocks noGrp="1"/>
          </p:cNvSpPr>
          <p:nvPr>
            <p:ph type="sldNum" sz="quarter" idx="12"/>
          </p:nvPr>
        </p:nvSpPr>
        <p:spPr/>
        <p:txBody>
          <a:bodyPr/>
          <a:lstStyle/>
          <a:p>
            <a:fld id="{CC181467-3B68-45A2-A727-02C3B079EA6E}" type="slidenum">
              <a:rPr lang="it-IT" smtClean="0"/>
              <a:pPr/>
              <a:t>27</a:t>
            </a:fld>
            <a:endParaRPr lang="it-IT" dirty="0"/>
          </a:p>
        </p:txBody>
      </p:sp>
      <p:sp>
        <p:nvSpPr>
          <p:cNvPr id="12" name="Fumetto 3 11"/>
          <p:cNvSpPr/>
          <p:nvPr/>
        </p:nvSpPr>
        <p:spPr>
          <a:xfrm>
            <a:off x="611560" y="2132856"/>
            <a:ext cx="3528392" cy="2448272"/>
          </a:xfrm>
          <a:prstGeom prst="wedgeEllipseCallout">
            <a:avLst>
              <a:gd name="adj1" fmla="val -26098"/>
              <a:gd name="adj2" fmla="val 60335"/>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effectLst>
                  <a:outerShdw blurRad="38100" dist="38100" dir="2700000" algn="tl">
                    <a:srgbClr val="000000">
                      <a:alpha val="43137"/>
                    </a:srgbClr>
                  </a:outerShdw>
                </a:effectLst>
              </a:rPr>
              <a:t>Cosa hai fatto</a:t>
            </a:r>
          </a:p>
        </p:txBody>
      </p:sp>
      <p:sp>
        <p:nvSpPr>
          <p:cNvPr id="14" name="Fumetto 3 13"/>
          <p:cNvSpPr/>
          <p:nvPr/>
        </p:nvSpPr>
        <p:spPr>
          <a:xfrm>
            <a:off x="4860032" y="2132856"/>
            <a:ext cx="3528392" cy="2448272"/>
          </a:xfrm>
          <a:prstGeom prst="wedgeEllipseCallout">
            <a:avLst>
              <a:gd name="adj1" fmla="val -26098"/>
              <a:gd name="adj2" fmla="val 60335"/>
            </a:avLst>
          </a:prstGeom>
          <a:solidFill>
            <a:srgbClr val="00CC99"/>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i="1" dirty="0">
                <a:effectLst>
                  <a:outerShdw blurRad="38100" dist="38100" dir="2700000" algn="tl">
                    <a:srgbClr val="000000">
                      <a:alpha val="43137"/>
                    </a:srgbClr>
                  </a:outerShdw>
                </a:effectLst>
                <a:latin typeface="Candara" pitchFamily="34" charset="0"/>
              </a:rPr>
              <a:t>Come hai fatto</a:t>
            </a:r>
            <a:endParaRPr lang="it-IT" sz="4400" b="1" dirty="0">
              <a:effectLst>
                <a:outerShdw blurRad="38100" dist="38100" dir="2700000" algn="tl">
                  <a:srgbClr val="000000">
                    <a:alpha val="43137"/>
                  </a:srgbClr>
                </a:outerShdw>
              </a:effectLst>
            </a:endParaRPr>
          </a:p>
        </p:txBody>
      </p:sp>
      <p:sp>
        <p:nvSpPr>
          <p:cNvPr id="6" name="Freccia circolare in su 5"/>
          <p:cNvSpPr/>
          <p:nvPr/>
        </p:nvSpPr>
        <p:spPr>
          <a:xfrm>
            <a:off x="2411760" y="4941168"/>
            <a:ext cx="3960440" cy="1296144"/>
          </a:xfrm>
          <a:prstGeom prst="curvedUpArrow">
            <a:avLst/>
          </a:pr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9" name="CasellaDiTesto 8"/>
          <p:cNvSpPr txBox="1"/>
          <p:nvPr/>
        </p:nvSpPr>
        <p:spPr>
          <a:xfrm>
            <a:off x="611560" y="476672"/>
            <a:ext cx="3528392" cy="1631216"/>
          </a:xfrm>
          <a:prstGeom prst="rect">
            <a:avLst/>
          </a:prstGeom>
          <a:noFill/>
        </p:spPr>
        <p:txBody>
          <a:bodyPr wrap="square" rtlCol="0">
            <a:spAutoFit/>
          </a:bodyPr>
          <a:lstStyle/>
          <a:p>
            <a:pPr algn="ctr"/>
            <a:r>
              <a:rPr lang="it-IT" sz="2800" b="1" dirty="0">
                <a:solidFill>
                  <a:srgbClr val="FF0000"/>
                </a:solidFill>
                <a:effectLst>
                  <a:outerShdw blurRad="38100" dist="38100" dir="2700000" algn="tl">
                    <a:srgbClr val="000000">
                      <a:alpha val="43137"/>
                    </a:srgbClr>
                  </a:outerShdw>
                </a:effectLst>
                <a:latin typeface="Segoe Print" panose="02000600000000000000" pitchFamily="2" charset="0"/>
              </a:rPr>
              <a:t>Focus: prestazione</a:t>
            </a:r>
          </a:p>
          <a:p>
            <a:pPr marL="342900" indent="-342900">
              <a:buClr>
                <a:srgbClr val="0099FF"/>
              </a:buClr>
              <a:buFont typeface="Arial" panose="020B0604020202020204" pitchFamily="34" charset="0"/>
              <a:buChar char="•"/>
            </a:pPr>
            <a:r>
              <a:rPr lang="it-IT" sz="2400" b="1" dirty="0">
                <a:solidFill>
                  <a:srgbClr val="0099FF"/>
                </a:solidFill>
                <a:latin typeface="Segoe Print" panose="02000600000000000000" pitchFamily="2" charset="0"/>
              </a:rPr>
              <a:t>legata al compito</a:t>
            </a:r>
          </a:p>
          <a:p>
            <a:pPr marL="342900" indent="-342900">
              <a:buClr>
                <a:srgbClr val="0099FF"/>
              </a:buClr>
              <a:buFont typeface="Arial" panose="020B0604020202020204" pitchFamily="34" charset="0"/>
              <a:buChar char="•"/>
            </a:pPr>
            <a:r>
              <a:rPr lang="it-IT" sz="2400" b="1" dirty="0">
                <a:solidFill>
                  <a:srgbClr val="0099FF"/>
                </a:solidFill>
                <a:latin typeface="Segoe Print" panose="02000600000000000000" pitchFamily="2" charset="0"/>
              </a:rPr>
              <a:t>effetti breve medio termine</a:t>
            </a:r>
          </a:p>
        </p:txBody>
      </p:sp>
      <p:sp>
        <p:nvSpPr>
          <p:cNvPr id="10" name="CasellaDiTesto 9"/>
          <p:cNvSpPr txBox="1"/>
          <p:nvPr/>
        </p:nvSpPr>
        <p:spPr>
          <a:xfrm>
            <a:off x="4572000" y="548680"/>
            <a:ext cx="3862591" cy="1261884"/>
          </a:xfrm>
          <a:prstGeom prst="rect">
            <a:avLst/>
          </a:prstGeom>
          <a:noFill/>
        </p:spPr>
        <p:txBody>
          <a:bodyPr wrap="square" rtlCol="0">
            <a:spAutoFit/>
          </a:bodyPr>
          <a:lstStyle/>
          <a:p>
            <a:r>
              <a:rPr lang="it-IT" sz="2800" b="1" dirty="0">
                <a:solidFill>
                  <a:srgbClr val="FF0000"/>
                </a:solidFill>
                <a:effectLst>
                  <a:outerShdw blurRad="38100" dist="38100" dir="2700000" algn="tl">
                    <a:srgbClr val="000000">
                      <a:alpha val="43137"/>
                    </a:srgbClr>
                  </a:outerShdw>
                </a:effectLst>
                <a:latin typeface="Segoe Print" panose="02000600000000000000" pitchFamily="2" charset="0"/>
              </a:rPr>
              <a:t>Focus: padronanza</a:t>
            </a:r>
          </a:p>
          <a:p>
            <a:pPr marL="457200" indent="-457200">
              <a:buFont typeface="Arial" panose="020B0604020202020204" pitchFamily="34" charset="0"/>
              <a:buChar char="•"/>
            </a:pPr>
            <a:r>
              <a:rPr lang="it-IT" sz="2400" b="1" dirty="0">
                <a:solidFill>
                  <a:srgbClr val="00CC99"/>
                </a:solidFill>
                <a:latin typeface="Segoe Print" panose="02000600000000000000" pitchFamily="2" charset="0"/>
              </a:rPr>
              <a:t>legata ai processi </a:t>
            </a:r>
          </a:p>
          <a:p>
            <a:pPr marL="457200" indent="-457200">
              <a:buFont typeface="Arial" panose="020B0604020202020204" pitchFamily="34" charset="0"/>
              <a:buChar char="•"/>
            </a:pPr>
            <a:r>
              <a:rPr lang="it-IT" sz="2400" b="1" dirty="0">
                <a:solidFill>
                  <a:srgbClr val="00CC99"/>
                </a:solidFill>
                <a:latin typeface="Segoe Print" panose="02000600000000000000" pitchFamily="2" charset="0"/>
              </a:rPr>
              <a:t>effetti lungo termine</a:t>
            </a:r>
          </a:p>
        </p:txBody>
      </p:sp>
      <p:sp>
        <p:nvSpPr>
          <p:cNvPr id="13" name="CasellaDiTesto 12"/>
          <p:cNvSpPr txBox="1"/>
          <p:nvPr/>
        </p:nvSpPr>
        <p:spPr>
          <a:xfrm rot="20235413">
            <a:off x="5594126" y="5498134"/>
            <a:ext cx="3328155" cy="369332"/>
          </a:xfrm>
          <a:prstGeom prst="rect">
            <a:avLst/>
          </a:prstGeom>
          <a:noFill/>
        </p:spPr>
        <p:txBody>
          <a:bodyPr wrap="none" rtlCol="0">
            <a:spAutoFit/>
          </a:bodyPr>
          <a:lstStyle/>
          <a:p>
            <a:r>
              <a:rPr lang="it-IT" i="1" dirty="0">
                <a:solidFill>
                  <a:srgbClr val="C00000"/>
                </a:solidFill>
                <a:latin typeface="Candara" pitchFamily="34" charset="0"/>
              </a:rPr>
              <a:t>Il ricorso al transfer nella lezione</a:t>
            </a:r>
          </a:p>
        </p:txBody>
      </p:sp>
      <p:sp>
        <p:nvSpPr>
          <p:cNvPr id="11" name="Fumetto 3 10"/>
          <p:cNvSpPr/>
          <p:nvPr/>
        </p:nvSpPr>
        <p:spPr>
          <a:xfrm>
            <a:off x="642910" y="2071678"/>
            <a:ext cx="3528392" cy="2448272"/>
          </a:xfrm>
          <a:prstGeom prst="wedgeEllipseCallout">
            <a:avLst>
              <a:gd name="adj1" fmla="val -26098"/>
              <a:gd name="adj2" fmla="val 60335"/>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effectLst>
                  <a:outerShdw blurRad="38100" dist="38100" dir="2700000" algn="tl">
                    <a:srgbClr val="000000">
                      <a:alpha val="43137"/>
                    </a:srgbClr>
                  </a:outerShdw>
                </a:effectLst>
              </a:rPr>
              <a:t>Compiti di </a:t>
            </a:r>
            <a:r>
              <a:rPr lang="it-IT" sz="2400" b="1" dirty="0">
                <a:effectLst>
                  <a:outerShdw blurRad="38100" dist="38100" dir="2700000" algn="tl">
                    <a:srgbClr val="000000">
                      <a:alpha val="43137"/>
                    </a:srgbClr>
                  </a:outerShdw>
                </a:effectLst>
              </a:rPr>
              <a:t>apprendimento </a:t>
            </a:r>
            <a:r>
              <a:rPr lang="it-IT" sz="4000" b="1" dirty="0">
                <a:effectLst>
                  <a:outerShdw blurRad="38100" dist="38100" dir="2700000" algn="tl">
                    <a:srgbClr val="000000">
                      <a:alpha val="43137"/>
                    </a:srgbClr>
                  </a:outerShdw>
                </a:effectLst>
              </a:rPr>
              <a:t>disciplinari</a:t>
            </a:r>
          </a:p>
        </p:txBody>
      </p:sp>
      <p:sp>
        <p:nvSpPr>
          <p:cNvPr id="15" name="Fumetto 3 14"/>
          <p:cNvSpPr/>
          <p:nvPr/>
        </p:nvSpPr>
        <p:spPr>
          <a:xfrm>
            <a:off x="4857752" y="2143116"/>
            <a:ext cx="3528392" cy="2448272"/>
          </a:xfrm>
          <a:prstGeom prst="wedgeEllipseCallout">
            <a:avLst>
              <a:gd name="adj1" fmla="val -26098"/>
              <a:gd name="adj2" fmla="val 60335"/>
            </a:avLst>
          </a:prstGeom>
          <a:solidFill>
            <a:srgbClr val="00CC99"/>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i="1" dirty="0">
                <a:effectLst>
                  <a:outerShdw blurRad="38100" dist="38100" dir="2700000" algn="tl">
                    <a:srgbClr val="000000">
                      <a:alpha val="43137"/>
                    </a:srgbClr>
                  </a:outerShdw>
                </a:effectLst>
                <a:latin typeface="Candara" pitchFamily="34" charset="0"/>
              </a:rPr>
              <a:t>Compiti di realtà</a:t>
            </a:r>
            <a:endParaRPr lang="it-IT"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08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 grpId="0" animBg="1"/>
      <p:bldP spid="9" grpId="0"/>
      <p:bldP spid="10" grpId="0"/>
      <p:bldP spid="13" grpId="0"/>
      <p:bldP spid="11"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484784"/>
            <a:ext cx="8229600" cy="4757758"/>
          </a:xfrm>
        </p:spPr>
        <p:txBody>
          <a:bodyPr>
            <a:noAutofit/>
          </a:bodyPr>
          <a:lstStyle/>
          <a:p>
            <a:pPr marL="0" indent="0" algn="just">
              <a:spcBef>
                <a:spcPts val="600"/>
              </a:spcBef>
            </a:pPr>
            <a:r>
              <a:rPr lang="it-IT" sz="2800" dirty="0" smtClean="0">
                <a:latin typeface="Calibri Light" pitchFamily="34" charset="0"/>
              </a:rPr>
              <a:t>Fase della </a:t>
            </a:r>
            <a:r>
              <a:rPr lang="it-IT" sz="2800" dirty="0" smtClean="0">
                <a:solidFill>
                  <a:srgbClr val="006699"/>
                </a:solidFill>
                <a:latin typeface="Calibri Light" pitchFamily="34" charset="0"/>
              </a:rPr>
              <a:t>presentazione del compito</a:t>
            </a:r>
            <a:r>
              <a:rPr lang="it-IT" sz="2800" dirty="0" smtClean="0">
                <a:latin typeface="Calibri Light" pitchFamily="34" charset="0"/>
              </a:rPr>
              <a:t>: Cosa devo recuperare per accedere? E cosa mi manca?</a:t>
            </a:r>
          </a:p>
          <a:p>
            <a:pPr marL="0" indent="0" algn="just">
              <a:spcBef>
                <a:spcPts val="600"/>
              </a:spcBef>
            </a:pPr>
            <a:r>
              <a:rPr lang="it-IT" sz="2800" dirty="0" smtClean="0">
                <a:latin typeface="Calibri Light" pitchFamily="34" charset="0"/>
              </a:rPr>
              <a:t>Fase della </a:t>
            </a:r>
            <a:r>
              <a:rPr lang="it-IT" sz="2800" dirty="0" smtClean="0">
                <a:solidFill>
                  <a:srgbClr val="006699"/>
                </a:solidFill>
                <a:latin typeface="Calibri Light" pitchFamily="34" charset="0"/>
              </a:rPr>
              <a:t>definizione del patto</a:t>
            </a:r>
            <a:r>
              <a:rPr lang="it-IT" sz="2800" dirty="0" smtClean="0">
                <a:latin typeface="Calibri Light" pitchFamily="34" charset="0"/>
              </a:rPr>
              <a:t>: Quali regole ci diamo per lavorare in gruppo?</a:t>
            </a:r>
          </a:p>
          <a:p>
            <a:pPr marL="0" indent="0" algn="just">
              <a:spcBef>
                <a:spcPts val="600"/>
              </a:spcBef>
            </a:pPr>
            <a:r>
              <a:rPr lang="it-IT" sz="2800" dirty="0" smtClean="0">
                <a:latin typeface="Calibri Light" pitchFamily="34" charset="0"/>
              </a:rPr>
              <a:t>Fase dello </a:t>
            </a:r>
            <a:r>
              <a:rPr lang="it-IT" sz="2800" dirty="0" smtClean="0">
                <a:solidFill>
                  <a:srgbClr val="006699"/>
                </a:solidFill>
                <a:latin typeface="Calibri Light" pitchFamily="34" charset="0"/>
              </a:rPr>
              <a:t>svolgimento del compito</a:t>
            </a:r>
            <a:r>
              <a:rPr lang="it-IT" sz="2800" dirty="0" smtClean="0">
                <a:latin typeface="Calibri Light" pitchFamily="34" charset="0"/>
              </a:rPr>
              <a:t>: Quali comportamenti/attenzioni devo avere?</a:t>
            </a:r>
          </a:p>
          <a:p>
            <a:pPr marL="0" indent="0" algn="just">
              <a:spcBef>
                <a:spcPts val="600"/>
              </a:spcBef>
            </a:pPr>
            <a:r>
              <a:rPr lang="it-IT" sz="2800" dirty="0" smtClean="0">
                <a:latin typeface="Calibri Light" pitchFamily="34" charset="0"/>
              </a:rPr>
              <a:t>Fase dell’</a:t>
            </a:r>
            <a:r>
              <a:rPr lang="it-IT" sz="2800" dirty="0" smtClean="0">
                <a:solidFill>
                  <a:srgbClr val="006699"/>
                </a:solidFill>
                <a:latin typeface="Calibri Light" pitchFamily="34" charset="0"/>
              </a:rPr>
              <a:t>autovalutazione</a:t>
            </a:r>
            <a:r>
              <a:rPr lang="it-IT" sz="2800" dirty="0" smtClean="0">
                <a:latin typeface="Calibri Light" pitchFamily="34" charset="0"/>
              </a:rPr>
              <a:t>: Come ho lavorato?</a:t>
            </a:r>
          </a:p>
          <a:p>
            <a:pPr marL="0" indent="0" algn="just">
              <a:spcBef>
                <a:spcPts val="600"/>
              </a:spcBef>
            </a:pPr>
            <a:r>
              <a:rPr lang="it-IT" sz="2800" dirty="0" smtClean="0">
                <a:latin typeface="Calibri Light" pitchFamily="34" charset="0"/>
              </a:rPr>
              <a:t>Fase della </a:t>
            </a:r>
            <a:r>
              <a:rPr lang="it-IT" sz="2800" dirty="0" smtClean="0">
                <a:solidFill>
                  <a:srgbClr val="006699"/>
                </a:solidFill>
                <a:latin typeface="Calibri Light" pitchFamily="34" charset="0"/>
              </a:rPr>
              <a:t>valutazione</a:t>
            </a:r>
            <a:r>
              <a:rPr lang="it-IT" sz="2800" dirty="0" smtClean="0">
                <a:latin typeface="Calibri Light" pitchFamily="34" charset="0"/>
              </a:rPr>
              <a:t>: Come hai lavorato?</a:t>
            </a:r>
          </a:p>
          <a:p>
            <a:pPr marL="0" indent="0" algn="just">
              <a:spcBef>
                <a:spcPts val="600"/>
              </a:spcBef>
            </a:pPr>
            <a:r>
              <a:rPr lang="it-IT" sz="2800" dirty="0" smtClean="0">
                <a:latin typeface="Calibri Light" pitchFamily="34" charset="0"/>
              </a:rPr>
              <a:t>Fase del </a:t>
            </a:r>
            <a:r>
              <a:rPr lang="it-IT" sz="2800" dirty="0" smtClean="0">
                <a:solidFill>
                  <a:srgbClr val="006699"/>
                </a:solidFill>
                <a:latin typeface="Calibri Light" pitchFamily="34" charset="0"/>
              </a:rPr>
              <a:t>miglioramento</a:t>
            </a:r>
            <a:r>
              <a:rPr lang="it-IT" sz="2800" dirty="0" smtClean="0">
                <a:latin typeface="Calibri Light" pitchFamily="34" charset="0"/>
              </a:rPr>
              <a:t>: Quali punti deboli? Quali risorse per migliorare?</a:t>
            </a:r>
          </a:p>
        </p:txBody>
      </p:sp>
      <p:sp>
        <p:nvSpPr>
          <p:cNvPr id="4" name="Segnaposto piè di pagina 3"/>
          <p:cNvSpPr>
            <a:spLocks noGrp="1"/>
          </p:cNvSpPr>
          <p:nvPr>
            <p:ph type="ftr" sz="quarter" idx="11"/>
          </p:nvPr>
        </p:nvSpPr>
        <p:spPr/>
        <p:txBody>
          <a:bodyPr/>
          <a:lstStyle/>
          <a:p>
            <a:r>
              <a:rPr lang="it-IT" smtClean="0"/>
              <a:t>Antonia Carlini</a:t>
            </a:r>
            <a:endParaRPr lang="it-IT" dirty="0"/>
          </a:p>
        </p:txBody>
      </p:sp>
      <p:sp>
        <p:nvSpPr>
          <p:cNvPr id="5" name="Segnaposto numero diapositiva 4"/>
          <p:cNvSpPr>
            <a:spLocks noGrp="1"/>
          </p:cNvSpPr>
          <p:nvPr>
            <p:ph type="sldNum" sz="quarter" idx="12"/>
          </p:nvPr>
        </p:nvSpPr>
        <p:spPr/>
        <p:txBody>
          <a:bodyPr/>
          <a:lstStyle/>
          <a:p>
            <a:fld id="{ABA9589E-4976-4FB0-A765-DDD9500F131C}" type="slidenum">
              <a:rPr lang="it-IT" smtClean="0"/>
              <a:pPr/>
              <a:t>28</a:t>
            </a:fld>
            <a:endParaRPr lang="it-IT" dirty="0"/>
          </a:p>
        </p:txBody>
      </p:sp>
      <p:sp>
        <p:nvSpPr>
          <p:cNvPr id="8" name="Rettangolo 7"/>
          <p:cNvSpPr/>
          <p:nvPr/>
        </p:nvSpPr>
        <p:spPr>
          <a:xfrm>
            <a:off x="467544" y="459820"/>
            <a:ext cx="8219256" cy="914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chemeClr val="bg1"/>
                </a:solidFill>
                <a:latin typeface="Calibri Light" panose="020F0302020204030204" pitchFamily="34" charset="0"/>
              </a:rPr>
              <a:t>Approccio metacognitivo: fasi</a:t>
            </a:r>
            <a:endParaRPr lang="it-IT" sz="4400" dirty="0">
              <a:solidFill>
                <a:schemeClr val="bg1"/>
              </a:solidFill>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47864" y="1968831"/>
            <a:ext cx="5328592" cy="3836326"/>
          </a:xfrm>
          <a:noFill/>
        </p:spPr>
        <p:txBody>
          <a:bodyPr>
            <a:noAutofit/>
          </a:bodyPr>
          <a:lstStyle/>
          <a:p>
            <a:pPr marL="0" indent="0" algn="ctr">
              <a:spcBef>
                <a:spcPts val="0"/>
              </a:spcBef>
              <a:buNone/>
            </a:pPr>
            <a:r>
              <a:rPr lang="it-IT" sz="2800" dirty="0">
                <a:latin typeface="Candara" pitchFamily="34" charset="0"/>
              </a:rPr>
              <a:t> </a:t>
            </a:r>
          </a:p>
          <a:p>
            <a:pPr marL="0" indent="0" algn="just">
              <a:spcBef>
                <a:spcPts val="0"/>
              </a:spcBef>
              <a:buNone/>
            </a:pPr>
            <a:endParaRPr lang="it-IT" sz="2800" dirty="0">
              <a:latin typeface="Candara" pitchFamily="34" charset="0"/>
            </a:endParaRPr>
          </a:p>
          <a:p>
            <a:pPr marL="0" indent="0" algn="ctr">
              <a:spcBef>
                <a:spcPts val="0"/>
              </a:spcBef>
              <a:buNone/>
            </a:pPr>
            <a:endParaRPr lang="it-IT" sz="2800" dirty="0">
              <a:latin typeface="Candara" pitchFamily="34" charset="0"/>
            </a:endParaRPr>
          </a:p>
        </p:txBody>
      </p:sp>
      <p:sp>
        <p:nvSpPr>
          <p:cNvPr id="6" name="CasellaDiTesto 5"/>
          <p:cNvSpPr txBox="1"/>
          <p:nvPr/>
        </p:nvSpPr>
        <p:spPr>
          <a:xfrm>
            <a:off x="1547664" y="1844824"/>
            <a:ext cx="184731" cy="369332"/>
          </a:xfrm>
          <a:prstGeom prst="rect">
            <a:avLst/>
          </a:prstGeom>
          <a:noFill/>
        </p:spPr>
        <p:txBody>
          <a:bodyPr wrap="none" rtlCol="0">
            <a:spAutoFit/>
          </a:bodyPr>
          <a:lstStyle/>
          <a:p>
            <a:endParaRPr lang="it-IT" dirty="0"/>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9"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Antonia Carlini</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29</a:t>
            </a:fld>
            <a:endParaRPr lang="it-IT" dirty="0"/>
          </a:p>
        </p:txBody>
      </p:sp>
      <p:sp>
        <p:nvSpPr>
          <p:cNvPr id="4" name="Segnaposto piè di pagina 3"/>
          <p:cNvSpPr>
            <a:spLocks noGrp="1"/>
          </p:cNvSpPr>
          <p:nvPr>
            <p:ph type="ftr" sz="quarter" idx="11"/>
          </p:nvPr>
        </p:nvSpPr>
        <p:spPr/>
        <p:txBody>
          <a:bodyPr/>
          <a:lstStyle/>
          <a:p>
            <a:r>
              <a:rPr lang="it-IT" dirty="0"/>
              <a:t>Antonia Carlini</a:t>
            </a:r>
          </a:p>
        </p:txBody>
      </p:sp>
      <p:sp>
        <p:nvSpPr>
          <p:cNvPr id="5" name="Rettangolo 4"/>
          <p:cNvSpPr/>
          <p:nvPr/>
        </p:nvSpPr>
        <p:spPr>
          <a:xfrm>
            <a:off x="3101718" y="2193620"/>
            <a:ext cx="5563477" cy="3477875"/>
          </a:xfrm>
          <a:prstGeom prst="rect">
            <a:avLst/>
          </a:prstGeom>
        </p:spPr>
        <p:txBody>
          <a:bodyPr wrap="square">
            <a:spAutoFit/>
          </a:bodyPr>
          <a:lstStyle/>
          <a:p>
            <a:pPr algn="ctr">
              <a:buClr>
                <a:srgbClr val="0099FF"/>
              </a:buClr>
            </a:pPr>
            <a:r>
              <a:rPr lang="it-IT" sz="4400" dirty="0" smtClean="0">
                <a:latin typeface="Calibri" pitchFamily="34" charset="0"/>
              </a:rPr>
              <a:t>Ricorre alla valutazione </a:t>
            </a:r>
            <a:r>
              <a:rPr lang="it-IT" sz="4400" dirty="0">
                <a:latin typeface="Calibri" pitchFamily="34" charset="0"/>
              </a:rPr>
              <a:t>formativa</a:t>
            </a:r>
          </a:p>
          <a:p>
            <a:pPr algn="ctr">
              <a:buClr>
                <a:srgbClr val="0099FF"/>
              </a:buClr>
            </a:pPr>
            <a:r>
              <a:rPr lang="it-IT" sz="4400" dirty="0">
                <a:latin typeface="Calibri" pitchFamily="34" charset="0"/>
              </a:rPr>
              <a:t> incrementale</a:t>
            </a:r>
          </a:p>
          <a:p>
            <a:pPr algn="ctr">
              <a:buClr>
                <a:srgbClr val="0099FF"/>
              </a:buClr>
            </a:pPr>
            <a:r>
              <a:rPr lang="it-IT" sz="4400" dirty="0">
                <a:latin typeface="Calibri" pitchFamily="34" charset="0"/>
              </a:rPr>
              <a:t>e </a:t>
            </a:r>
          </a:p>
          <a:p>
            <a:pPr algn="ctr">
              <a:buClr>
                <a:srgbClr val="0099FF"/>
              </a:buClr>
            </a:pPr>
            <a:r>
              <a:rPr lang="it-IT" sz="4400" dirty="0">
                <a:latin typeface="Calibri" pitchFamily="34" charset="0"/>
              </a:rPr>
              <a:t>autentica</a:t>
            </a:r>
          </a:p>
        </p:txBody>
      </p:sp>
      <p:sp>
        <p:nvSpPr>
          <p:cNvPr id="7" name="CasellaDiTesto 6"/>
          <p:cNvSpPr txBox="1"/>
          <p:nvPr/>
        </p:nvSpPr>
        <p:spPr>
          <a:xfrm>
            <a:off x="523642" y="2463690"/>
            <a:ext cx="1928733" cy="132343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it-IT" sz="8000" b="1" i="1" dirty="0">
                <a:solidFill>
                  <a:schemeClr val="bg1"/>
                </a:solidFill>
                <a:effectLst>
                  <a:outerShdw blurRad="38100" dist="38100" dir="2700000" algn="tl">
                    <a:srgbClr val="000000">
                      <a:alpha val="43137"/>
                    </a:srgbClr>
                  </a:outerShdw>
                </a:effectLst>
                <a:latin typeface="Candara" panose="020E0502030303020204" pitchFamily="34" charset="0"/>
              </a:rPr>
              <a:t>n.10</a:t>
            </a:r>
          </a:p>
        </p:txBody>
      </p:sp>
      <p:sp>
        <p:nvSpPr>
          <p:cNvPr id="11" name="Rettangolo 10"/>
          <p:cNvSpPr/>
          <p:nvPr/>
        </p:nvSpPr>
        <p:spPr>
          <a:xfrm>
            <a:off x="571472" y="285728"/>
            <a:ext cx="8072494" cy="121444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chemeClr val="bg1"/>
                </a:solidFill>
                <a:latin typeface="Calibri Light" pitchFamily="34" charset="0"/>
              </a:rPr>
              <a:t>L’insegnante competente …</a:t>
            </a:r>
            <a:endParaRPr lang="it-IT" sz="4400" b="1" dirty="0">
              <a:solidFill>
                <a:schemeClr val="bg1"/>
              </a:solidFill>
              <a:latin typeface="Calibri Light" pitchFamily="34" charset="0"/>
            </a:endParaRPr>
          </a:p>
        </p:txBody>
      </p:sp>
    </p:spTree>
    <p:extLst>
      <p:ext uri="{BB962C8B-B14F-4D97-AF65-F5344CB8AC3E}">
        <p14:creationId xmlns:p14="http://schemas.microsoft.com/office/powerpoint/2010/main" val="265325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dirty="0"/>
              <a:t>Antonia </a:t>
            </a:r>
            <a:r>
              <a:rPr lang="it-IT" dirty="0" smtClean="0"/>
              <a:t>Carlini</a:t>
            </a:r>
            <a:endParaRPr lang="it-IT" dirty="0"/>
          </a:p>
        </p:txBody>
      </p:sp>
      <p:sp>
        <p:nvSpPr>
          <p:cNvPr id="5" name="Segnaposto numero diapositiva 4"/>
          <p:cNvSpPr>
            <a:spLocks noGrp="1"/>
          </p:cNvSpPr>
          <p:nvPr>
            <p:ph type="sldNum" sz="quarter" idx="12"/>
          </p:nvPr>
        </p:nvSpPr>
        <p:spPr/>
        <p:txBody>
          <a:bodyPr/>
          <a:lstStyle/>
          <a:p>
            <a:fld id="{C3D30DCE-DACD-4CD3-A700-6D76F4FB1AB4}" type="slidenum">
              <a:rPr lang="it-IT" smtClean="0"/>
              <a:pPr/>
              <a:t>3</a:t>
            </a:fld>
            <a:endParaRPr lang="it-IT" dirty="0"/>
          </a:p>
        </p:txBody>
      </p:sp>
      <p:sp>
        <p:nvSpPr>
          <p:cNvPr id="11" name="Rettangolo 10"/>
          <p:cNvSpPr/>
          <p:nvPr/>
        </p:nvSpPr>
        <p:spPr>
          <a:xfrm>
            <a:off x="806606" y="1700808"/>
            <a:ext cx="525034"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p:cNvSpPr/>
          <p:nvPr/>
        </p:nvSpPr>
        <p:spPr>
          <a:xfrm>
            <a:off x="1331640" y="1700808"/>
            <a:ext cx="525034"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p:cNvSpPr/>
          <p:nvPr/>
        </p:nvSpPr>
        <p:spPr>
          <a:xfrm>
            <a:off x="806606" y="2020225"/>
            <a:ext cx="525034"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13"/>
          <p:cNvSpPr/>
          <p:nvPr/>
        </p:nvSpPr>
        <p:spPr>
          <a:xfrm>
            <a:off x="1331640" y="2020225"/>
            <a:ext cx="525034"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Ovale 14"/>
          <p:cNvSpPr/>
          <p:nvPr/>
        </p:nvSpPr>
        <p:spPr>
          <a:xfrm>
            <a:off x="3270856" y="1953890"/>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Ovale 20"/>
          <p:cNvSpPr/>
          <p:nvPr/>
        </p:nvSpPr>
        <p:spPr>
          <a:xfrm>
            <a:off x="4085930" y="3893129"/>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Ovale 21"/>
          <p:cNvSpPr/>
          <p:nvPr/>
        </p:nvSpPr>
        <p:spPr>
          <a:xfrm>
            <a:off x="956232" y="2415119"/>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Rettangolo 22"/>
          <p:cNvSpPr/>
          <p:nvPr/>
        </p:nvSpPr>
        <p:spPr>
          <a:xfrm>
            <a:off x="778678" y="3217095"/>
            <a:ext cx="525034"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23"/>
          <p:cNvSpPr/>
          <p:nvPr/>
        </p:nvSpPr>
        <p:spPr>
          <a:xfrm>
            <a:off x="1303712" y="3217095"/>
            <a:ext cx="525034"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Rettangolo 24"/>
          <p:cNvSpPr/>
          <p:nvPr/>
        </p:nvSpPr>
        <p:spPr>
          <a:xfrm>
            <a:off x="778678" y="3536512"/>
            <a:ext cx="525034"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Rettangolo 25"/>
          <p:cNvSpPr/>
          <p:nvPr/>
        </p:nvSpPr>
        <p:spPr>
          <a:xfrm>
            <a:off x="1303712" y="3536512"/>
            <a:ext cx="525034"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Ovale 27"/>
          <p:cNvSpPr/>
          <p:nvPr/>
        </p:nvSpPr>
        <p:spPr>
          <a:xfrm>
            <a:off x="1548891" y="3944634"/>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Ovale 28"/>
          <p:cNvSpPr/>
          <p:nvPr/>
        </p:nvSpPr>
        <p:spPr>
          <a:xfrm>
            <a:off x="956234" y="3944635"/>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Ovale 29"/>
          <p:cNvSpPr/>
          <p:nvPr/>
        </p:nvSpPr>
        <p:spPr>
          <a:xfrm>
            <a:off x="956233" y="2922697"/>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Rettangolo 31"/>
          <p:cNvSpPr/>
          <p:nvPr/>
        </p:nvSpPr>
        <p:spPr>
          <a:xfrm>
            <a:off x="7910572" y="2341174"/>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Rettangolo 33"/>
          <p:cNvSpPr/>
          <p:nvPr/>
        </p:nvSpPr>
        <p:spPr>
          <a:xfrm rot="19437330">
            <a:off x="4571822" y="3235210"/>
            <a:ext cx="451232"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5" name="Rettangolo 34"/>
          <p:cNvSpPr/>
          <p:nvPr/>
        </p:nvSpPr>
        <p:spPr>
          <a:xfrm>
            <a:off x="3945276" y="1928462"/>
            <a:ext cx="451232"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6" name="Ovale 35"/>
          <p:cNvSpPr/>
          <p:nvPr/>
        </p:nvSpPr>
        <p:spPr>
          <a:xfrm>
            <a:off x="5300263" y="2747509"/>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Ovale 37"/>
          <p:cNvSpPr/>
          <p:nvPr/>
        </p:nvSpPr>
        <p:spPr>
          <a:xfrm>
            <a:off x="4831270" y="1875128"/>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Ovale 38"/>
          <p:cNvSpPr/>
          <p:nvPr/>
        </p:nvSpPr>
        <p:spPr>
          <a:xfrm>
            <a:off x="4112307" y="1623845"/>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Rettangolo 47"/>
          <p:cNvSpPr/>
          <p:nvPr/>
        </p:nvSpPr>
        <p:spPr>
          <a:xfrm>
            <a:off x="6575617" y="2378382"/>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0" name="Rettangolo 49"/>
          <p:cNvSpPr/>
          <p:nvPr/>
        </p:nvSpPr>
        <p:spPr>
          <a:xfrm>
            <a:off x="7250428" y="2362009"/>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Ovale 51"/>
          <p:cNvSpPr/>
          <p:nvPr/>
        </p:nvSpPr>
        <p:spPr>
          <a:xfrm>
            <a:off x="1002526" y="1406410"/>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4" name="Ovale 53"/>
          <p:cNvSpPr/>
          <p:nvPr/>
        </p:nvSpPr>
        <p:spPr>
          <a:xfrm>
            <a:off x="3334013" y="3637209"/>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5" name="Ovale 54"/>
          <p:cNvSpPr/>
          <p:nvPr/>
        </p:nvSpPr>
        <p:spPr>
          <a:xfrm>
            <a:off x="1526348" y="2432859"/>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4" name="Rettangolo 63"/>
          <p:cNvSpPr/>
          <p:nvPr/>
        </p:nvSpPr>
        <p:spPr>
          <a:xfrm>
            <a:off x="3954784" y="3479652"/>
            <a:ext cx="451232"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5" name="Rettangolo 64"/>
          <p:cNvSpPr/>
          <p:nvPr/>
        </p:nvSpPr>
        <p:spPr>
          <a:xfrm rot="18924069">
            <a:off x="3384408" y="2155203"/>
            <a:ext cx="451232"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8" name="Ovale 67"/>
          <p:cNvSpPr/>
          <p:nvPr/>
        </p:nvSpPr>
        <p:spPr>
          <a:xfrm>
            <a:off x="1548890" y="1423339"/>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0" name="Ovale 69"/>
          <p:cNvSpPr/>
          <p:nvPr/>
        </p:nvSpPr>
        <p:spPr>
          <a:xfrm>
            <a:off x="2921203" y="2782058"/>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Ovale 70"/>
          <p:cNvSpPr/>
          <p:nvPr/>
        </p:nvSpPr>
        <p:spPr>
          <a:xfrm>
            <a:off x="4951369" y="3565296"/>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2" name="Rettangolo 71"/>
          <p:cNvSpPr/>
          <p:nvPr/>
        </p:nvSpPr>
        <p:spPr>
          <a:xfrm rot="2064638">
            <a:off x="4535540" y="2128460"/>
            <a:ext cx="451232"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3" name="Rettangolo 72"/>
          <p:cNvSpPr/>
          <p:nvPr/>
        </p:nvSpPr>
        <p:spPr>
          <a:xfrm rot="5400000">
            <a:off x="4823196" y="2668374"/>
            <a:ext cx="451232"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4" name="Rettangolo 73"/>
          <p:cNvSpPr/>
          <p:nvPr/>
        </p:nvSpPr>
        <p:spPr>
          <a:xfrm rot="16200000">
            <a:off x="3161662" y="2714935"/>
            <a:ext cx="451232"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5" name="Rettangolo 74"/>
          <p:cNvSpPr/>
          <p:nvPr/>
        </p:nvSpPr>
        <p:spPr>
          <a:xfrm rot="2185343">
            <a:off x="3411603" y="3276110"/>
            <a:ext cx="451232"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6" name="Rettangolo 75"/>
          <p:cNvSpPr/>
          <p:nvPr/>
        </p:nvSpPr>
        <p:spPr>
          <a:xfrm>
            <a:off x="7250428" y="1625332"/>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8" name="Rettangolo 77"/>
          <p:cNvSpPr/>
          <p:nvPr/>
        </p:nvSpPr>
        <p:spPr>
          <a:xfrm>
            <a:off x="7938375" y="1624728"/>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2" name="Rettangolo 81"/>
          <p:cNvSpPr/>
          <p:nvPr/>
        </p:nvSpPr>
        <p:spPr>
          <a:xfrm>
            <a:off x="6016523" y="1630145"/>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3" name="Rettangolo 82"/>
          <p:cNvSpPr/>
          <p:nvPr/>
        </p:nvSpPr>
        <p:spPr>
          <a:xfrm>
            <a:off x="6633475" y="1624728"/>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4" name="Rettangolo 83"/>
          <p:cNvSpPr/>
          <p:nvPr/>
        </p:nvSpPr>
        <p:spPr>
          <a:xfrm>
            <a:off x="5980326" y="2390965"/>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5" name="Ovale 84"/>
          <p:cNvSpPr/>
          <p:nvPr/>
        </p:nvSpPr>
        <p:spPr>
          <a:xfrm>
            <a:off x="1509196" y="2940364"/>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8" name="Rettangolo 97"/>
          <p:cNvSpPr/>
          <p:nvPr/>
        </p:nvSpPr>
        <p:spPr>
          <a:xfrm>
            <a:off x="7250428" y="3079311"/>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9" name="Rettangolo 98"/>
          <p:cNvSpPr/>
          <p:nvPr/>
        </p:nvSpPr>
        <p:spPr>
          <a:xfrm>
            <a:off x="7938375" y="3078707"/>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0" name="Rettangolo 99"/>
          <p:cNvSpPr/>
          <p:nvPr/>
        </p:nvSpPr>
        <p:spPr>
          <a:xfrm>
            <a:off x="6016523" y="3084124"/>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1" name="Rettangolo 100"/>
          <p:cNvSpPr/>
          <p:nvPr/>
        </p:nvSpPr>
        <p:spPr>
          <a:xfrm>
            <a:off x="6633475" y="3078707"/>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2" name="Rettangolo 101"/>
          <p:cNvSpPr/>
          <p:nvPr/>
        </p:nvSpPr>
        <p:spPr>
          <a:xfrm>
            <a:off x="7250428" y="3878556"/>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3" name="Rettangolo 102"/>
          <p:cNvSpPr/>
          <p:nvPr/>
        </p:nvSpPr>
        <p:spPr>
          <a:xfrm>
            <a:off x="7938375" y="3877952"/>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4" name="Rettangolo 103"/>
          <p:cNvSpPr/>
          <p:nvPr/>
        </p:nvSpPr>
        <p:spPr>
          <a:xfrm>
            <a:off x="6016523" y="3883369"/>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5" name="Rettangolo 104"/>
          <p:cNvSpPr/>
          <p:nvPr/>
        </p:nvSpPr>
        <p:spPr>
          <a:xfrm>
            <a:off x="6633475" y="3877952"/>
            <a:ext cx="435318" cy="315114"/>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9" name="Ovale 108"/>
          <p:cNvSpPr/>
          <p:nvPr/>
        </p:nvSpPr>
        <p:spPr>
          <a:xfrm>
            <a:off x="6149220" y="2060729"/>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0" name="Ovale 109"/>
          <p:cNvSpPr/>
          <p:nvPr/>
        </p:nvSpPr>
        <p:spPr>
          <a:xfrm>
            <a:off x="6766173" y="2046597"/>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1" name="Ovale 110"/>
          <p:cNvSpPr/>
          <p:nvPr/>
        </p:nvSpPr>
        <p:spPr>
          <a:xfrm>
            <a:off x="7383126" y="2046596"/>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2" name="Ovale 111"/>
          <p:cNvSpPr/>
          <p:nvPr/>
        </p:nvSpPr>
        <p:spPr>
          <a:xfrm>
            <a:off x="8043270" y="2060729"/>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3" name="Ovale 112"/>
          <p:cNvSpPr/>
          <p:nvPr/>
        </p:nvSpPr>
        <p:spPr>
          <a:xfrm>
            <a:off x="6149220" y="2832944"/>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4" name="Ovale 113"/>
          <p:cNvSpPr/>
          <p:nvPr/>
        </p:nvSpPr>
        <p:spPr>
          <a:xfrm>
            <a:off x="6766173" y="2818812"/>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5" name="Ovale 114"/>
          <p:cNvSpPr/>
          <p:nvPr/>
        </p:nvSpPr>
        <p:spPr>
          <a:xfrm>
            <a:off x="7383126" y="2818811"/>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6" name="Ovale 115"/>
          <p:cNvSpPr/>
          <p:nvPr/>
        </p:nvSpPr>
        <p:spPr>
          <a:xfrm>
            <a:off x="8043270" y="2832944"/>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7" name="Ovale 116"/>
          <p:cNvSpPr/>
          <p:nvPr/>
        </p:nvSpPr>
        <p:spPr>
          <a:xfrm>
            <a:off x="6138546" y="3620655"/>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8" name="Ovale 117"/>
          <p:cNvSpPr/>
          <p:nvPr/>
        </p:nvSpPr>
        <p:spPr>
          <a:xfrm>
            <a:off x="6755499" y="3606523"/>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9" name="Ovale 118"/>
          <p:cNvSpPr/>
          <p:nvPr/>
        </p:nvSpPr>
        <p:spPr>
          <a:xfrm>
            <a:off x="7372452" y="3606522"/>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0" name="Ovale 119"/>
          <p:cNvSpPr/>
          <p:nvPr/>
        </p:nvSpPr>
        <p:spPr>
          <a:xfrm>
            <a:off x="8032596" y="3620655"/>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2" name="Rettangolo 121"/>
          <p:cNvSpPr/>
          <p:nvPr/>
        </p:nvSpPr>
        <p:spPr>
          <a:xfrm>
            <a:off x="6988658" y="4911710"/>
            <a:ext cx="589850" cy="345136"/>
          </a:xfrm>
          <a:prstGeom prst="rect">
            <a:avLst/>
          </a:prstGeom>
          <a:solidFill>
            <a:srgbClr val="0099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3" name="Ovale 122"/>
          <p:cNvSpPr/>
          <p:nvPr/>
        </p:nvSpPr>
        <p:spPr>
          <a:xfrm>
            <a:off x="3595786" y="1478586"/>
            <a:ext cx="234456" cy="242248"/>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4" name="Ovale 123"/>
          <p:cNvSpPr/>
          <p:nvPr/>
        </p:nvSpPr>
        <p:spPr>
          <a:xfrm>
            <a:off x="7222956" y="5406139"/>
            <a:ext cx="234456" cy="242248"/>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5" name="Ovale 124"/>
          <p:cNvSpPr/>
          <p:nvPr/>
        </p:nvSpPr>
        <p:spPr>
          <a:xfrm>
            <a:off x="253073" y="3423550"/>
            <a:ext cx="234456" cy="242248"/>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6" name="Ovale 125"/>
          <p:cNvSpPr/>
          <p:nvPr/>
        </p:nvSpPr>
        <p:spPr>
          <a:xfrm>
            <a:off x="6149220" y="1320348"/>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7" name="Ovale 126"/>
          <p:cNvSpPr/>
          <p:nvPr/>
        </p:nvSpPr>
        <p:spPr>
          <a:xfrm>
            <a:off x="6766173" y="1306216"/>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8" name="Ovale 127"/>
          <p:cNvSpPr/>
          <p:nvPr/>
        </p:nvSpPr>
        <p:spPr>
          <a:xfrm>
            <a:off x="7383126" y="1306215"/>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9" name="Ovale 128"/>
          <p:cNvSpPr/>
          <p:nvPr/>
        </p:nvSpPr>
        <p:spPr>
          <a:xfrm>
            <a:off x="8043270" y="1320348"/>
            <a:ext cx="169921" cy="201389"/>
          </a:xfrm>
          <a:prstGeom prst="ellipse">
            <a:avLst/>
          </a:prstGeom>
          <a:solidFill>
            <a:srgbClr val="FFCCCC"/>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8" name="CasellaDiTesto 137"/>
          <p:cNvSpPr txBox="1"/>
          <p:nvPr/>
        </p:nvSpPr>
        <p:spPr>
          <a:xfrm>
            <a:off x="487529" y="4804899"/>
            <a:ext cx="5528994" cy="954107"/>
          </a:xfrm>
          <a:prstGeom prst="rect">
            <a:avLst/>
          </a:prstGeom>
          <a:noFill/>
        </p:spPr>
        <p:txBody>
          <a:bodyPr wrap="square" rtlCol="0">
            <a:spAutoFit/>
          </a:bodyPr>
          <a:lstStyle/>
          <a:p>
            <a:r>
              <a:rPr lang="it-IT" sz="2800" b="1" dirty="0">
                <a:solidFill>
                  <a:srgbClr val="0070C0"/>
                </a:solidFill>
                <a:latin typeface="Segoe Print" panose="02000600000000000000" pitchFamily="2" charset="0"/>
              </a:rPr>
              <a:t>Setting dell’aula funzionale… azioni, situazioni, processi …?</a:t>
            </a:r>
          </a:p>
        </p:txBody>
      </p:sp>
      <p:sp>
        <p:nvSpPr>
          <p:cNvPr id="77" name="CasellaDiTesto 76"/>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Tree>
    <p:extLst>
      <p:ext uri="{BB962C8B-B14F-4D97-AF65-F5344CB8AC3E}">
        <p14:creationId xmlns:p14="http://schemas.microsoft.com/office/powerpoint/2010/main" val="3571868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Antonia Carlini </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30</a:t>
            </a:fld>
            <a:endParaRPr lang="it-IT" dirty="0"/>
          </a:p>
        </p:txBody>
      </p:sp>
      <p:sp>
        <p:nvSpPr>
          <p:cNvPr id="5" name="Connettore 4"/>
          <p:cNvSpPr/>
          <p:nvPr/>
        </p:nvSpPr>
        <p:spPr>
          <a:xfrm>
            <a:off x="785786" y="1857364"/>
            <a:ext cx="3429024" cy="3143272"/>
          </a:xfrm>
          <a:prstGeom prst="flowChartConnector">
            <a:avLst/>
          </a:prstGeom>
          <a:blipFill>
            <a:blip r:embed="rId2" cstate="print"/>
            <a:tile tx="0" ty="0" sx="100000" sy="100000" flip="none" algn="tl"/>
          </a:blip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b="1" dirty="0">
              <a:solidFill>
                <a:schemeClr val="bg1">
                  <a:lumMod val="95000"/>
                </a:schemeClr>
              </a:solidFill>
              <a:effectLst>
                <a:outerShdw blurRad="38100" dist="38100" dir="2700000" algn="tl">
                  <a:srgbClr val="000000">
                    <a:alpha val="43137"/>
                  </a:srgbClr>
                </a:outerShdw>
              </a:effectLst>
            </a:endParaRPr>
          </a:p>
        </p:txBody>
      </p:sp>
      <p:sp>
        <p:nvSpPr>
          <p:cNvPr id="6" name="Connettore 5"/>
          <p:cNvSpPr/>
          <p:nvPr/>
        </p:nvSpPr>
        <p:spPr>
          <a:xfrm>
            <a:off x="4714876" y="1857364"/>
            <a:ext cx="3357586" cy="3143272"/>
          </a:xfrm>
          <a:prstGeom prst="flowChartConnector">
            <a:avLst/>
          </a:prstGeom>
          <a:blipFill>
            <a:blip r:embed="rId2" cstate="print"/>
            <a:tile tx="0" ty="0" sx="100000" sy="100000" flip="none" algn="tl"/>
          </a:blipFill>
          <a:ln w="762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b="1" dirty="0">
              <a:solidFill>
                <a:srgbClr val="FF3300"/>
              </a:solidFill>
              <a:effectLst>
                <a:outerShdw blurRad="38100" dist="38100" dir="2700000" algn="tl">
                  <a:srgbClr val="000000">
                    <a:alpha val="43137"/>
                  </a:srgbClr>
                </a:outerShdw>
              </a:effectLst>
            </a:endParaRPr>
          </a:p>
        </p:txBody>
      </p:sp>
      <p:sp>
        <p:nvSpPr>
          <p:cNvPr id="7" name="Rettangolo 6"/>
          <p:cNvSpPr/>
          <p:nvPr/>
        </p:nvSpPr>
        <p:spPr>
          <a:xfrm>
            <a:off x="1142976" y="3071810"/>
            <a:ext cx="2714644"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rgbClr val="C00000"/>
                </a:solidFill>
              </a:rPr>
              <a:t>VALUTAZIONE</a:t>
            </a:r>
            <a:endParaRPr lang="it-IT" sz="3200" b="1" dirty="0">
              <a:solidFill>
                <a:srgbClr val="C00000"/>
              </a:solidFill>
            </a:endParaRPr>
          </a:p>
        </p:txBody>
      </p:sp>
      <p:sp>
        <p:nvSpPr>
          <p:cNvPr id="8" name="Rettangolo 7"/>
          <p:cNvSpPr/>
          <p:nvPr/>
        </p:nvSpPr>
        <p:spPr>
          <a:xfrm>
            <a:off x="5072066" y="3071810"/>
            <a:ext cx="2714644"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rgbClr val="C00000"/>
                </a:solidFill>
              </a:rPr>
              <a:t>MOTIVAZIONE</a:t>
            </a:r>
            <a:endParaRPr lang="it-IT" sz="3200" b="1" dirty="0">
              <a:solidFill>
                <a:srgbClr val="C00000"/>
              </a:solidFill>
            </a:endParaRPr>
          </a:p>
        </p:txBody>
      </p:sp>
      <p:sp>
        <p:nvSpPr>
          <p:cNvPr id="9" name="Fumetto 3 8"/>
          <p:cNvSpPr/>
          <p:nvPr/>
        </p:nvSpPr>
        <p:spPr>
          <a:xfrm>
            <a:off x="4572000" y="1844824"/>
            <a:ext cx="3786214" cy="3214710"/>
          </a:xfrm>
          <a:prstGeom prst="wedgeEllipseCallou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chemeClr val="bg1"/>
                </a:solidFill>
                <a:latin typeface="Calibri Light" pitchFamily="34" charset="0"/>
              </a:rPr>
              <a:t>incide  sul senso di autoefficacia e sulla stima di sé</a:t>
            </a:r>
            <a:endParaRPr lang="it-IT" sz="3200" dirty="0">
              <a:solidFill>
                <a:schemeClr val="bg1"/>
              </a:solidFill>
              <a:latin typeface="Calibri Light" pitchFamily="34" charset="0"/>
            </a:endParaRPr>
          </a:p>
        </p:txBody>
      </p:sp>
      <p:sp>
        <p:nvSpPr>
          <p:cNvPr id="10" name="CasellaDiTesto 9"/>
          <p:cNvSpPr txBox="1"/>
          <p:nvPr/>
        </p:nvSpPr>
        <p:spPr>
          <a:xfrm>
            <a:off x="2123728" y="548680"/>
            <a:ext cx="5133136" cy="769441"/>
          </a:xfrm>
          <a:prstGeom prst="rect">
            <a:avLst/>
          </a:prstGeom>
          <a:noFill/>
        </p:spPr>
        <p:txBody>
          <a:bodyPr wrap="none" rtlCol="0">
            <a:spAutoFit/>
          </a:bodyPr>
          <a:lstStyle/>
          <a:p>
            <a:pPr algn="ctr"/>
            <a:r>
              <a:rPr lang="it-IT" sz="4400" b="1" dirty="0" smtClean="0">
                <a:solidFill>
                  <a:srgbClr val="C00000"/>
                </a:solidFill>
                <a:latin typeface="Segoe Print" pitchFamily="2" charset="0"/>
              </a:rPr>
              <a:t>Un brutto voto …</a:t>
            </a:r>
          </a:p>
        </p:txBody>
      </p:sp>
      <p:sp>
        <p:nvSpPr>
          <p:cNvPr id="11" name="CasellaDiTesto 10"/>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Antonia Carlini </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31</a:t>
            </a:fld>
            <a:endParaRPr lang="it-IT" dirty="0"/>
          </a:p>
        </p:txBody>
      </p:sp>
      <p:sp>
        <p:nvSpPr>
          <p:cNvPr id="10" name="Rettangolo 9"/>
          <p:cNvSpPr/>
          <p:nvPr/>
        </p:nvSpPr>
        <p:spPr>
          <a:xfrm>
            <a:off x="571472" y="285728"/>
            <a:ext cx="8001056" cy="107157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solidFill>
                  <a:schemeClr val="bg1"/>
                </a:solidFill>
                <a:latin typeface="Calibri Light" pitchFamily="34" charset="0"/>
              </a:rPr>
              <a:t>Classe competitiva … e paura di sbagliare</a:t>
            </a:r>
          </a:p>
        </p:txBody>
      </p:sp>
      <p:sp>
        <p:nvSpPr>
          <p:cNvPr id="6" name="Rettangolo 5"/>
          <p:cNvSpPr/>
          <p:nvPr/>
        </p:nvSpPr>
        <p:spPr>
          <a:xfrm>
            <a:off x="571472" y="1571612"/>
            <a:ext cx="8001056" cy="4478149"/>
          </a:xfrm>
          <a:prstGeom prst="rect">
            <a:avLst/>
          </a:prstGeom>
        </p:spPr>
        <p:txBody>
          <a:bodyPr wrap="square">
            <a:spAutoFit/>
          </a:bodyPr>
          <a:lstStyle/>
          <a:p>
            <a:pPr algn="just">
              <a:spcBef>
                <a:spcPts val="600"/>
              </a:spcBef>
              <a:buClr>
                <a:srgbClr val="C00000"/>
              </a:buClr>
            </a:pPr>
            <a:r>
              <a:rPr lang="it-IT" sz="3000" dirty="0" smtClean="0">
                <a:latin typeface="Calibri Light" pitchFamily="34" charset="0"/>
              </a:rPr>
              <a:t>La paura di sbagliare </a:t>
            </a:r>
            <a:r>
              <a:rPr lang="it-IT" sz="3000" i="1" dirty="0" smtClean="0">
                <a:latin typeface="Calibri Light" pitchFamily="34" charset="0"/>
              </a:rPr>
              <a:t>fisiologica e utile </a:t>
            </a:r>
            <a:r>
              <a:rPr lang="it-IT" sz="3000" dirty="0" smtClean="0">
                <a:latin typeface="Calibri Light" pitchFamily="34" charset="0"/>
              </a:rPr>
              <a:t>per  mantenere alte attenzione e tensione verso …</a:t>
            </a:r>
          </a:p>
          <a:p>
            <a:pPr algn="just">
              <a:spcBef>
                <a:spcPts val="600"/>
              </a:spcBef>
              <a:buClr>
                <a:srgbClr val="C00000"/>
              </a:buClr>
              <a:buFont typeface="Arial" pitchFamily="34" charset="0"/>
              <a:buChar char="•"/>
            </a:pPr>
            <a:r>
              <a:rPr lang="it-IT" sz="3000" dirty="0" smtClean="0">
                <a:latin typeface="Calibri Light" pitchFamily="34" charset="0"/>
              </a:rPr>
              <a:t>sul piano affettivo (nuove spinte motivazionali e riconoscimenti e accrescimento della stima di sé e del senso di autoefficacia apprenditiva)</a:t>
            </a:r>
          </a:p>
          <a:p>
            <a:pPr algn="just">
              <a:spcBef>
                <a:spcPts val="600"/>
              </a:spcBef>
              <a:buClr>
                <a:srgbClr val="C00000"/>
              </a:buClr>
              <a:buFont typeface="Arial" pitchFamily="34" charset="0"/>
              <a:buChar char="•"/>
            </a:pPr>
            <a:r>
              <a:rPr lang="it-IT" sz="3000" dirty="0" smtClean="0">
                <a:latin typeface="Calibri Light" pitchFamily="34" charset="0"/>
              </a:rPr>
              <a:t> sul piano sociale (nuove reti di relazione e di interdipendenza positiva)</a:t>
            </a:r>
          </a:p>
          <a:p>
            <a:pPr algn="just">
              <a:spcBef>
                <a:spcPts val="600"/>
              </a:spcBef>
              <a:buClr>
                <a:srgbClr val="C00000"/>
              </a:buClr>
              <a:buFont typeface="Arial" pitchFamily="34" charset="0"/>
              <a:buChar char="•"/>
            </a:pPr>
            <a:r>
              <a:rPr lang="it-IT" sz="3000" dirty="0" smtClean="0">
                <a:latin typeface="Calibri Light" pitchFamily="34" charset="0"/>
              </a:rPr>
              <a:t>sul piano cognitivo (nuove conoscenze e abilità)</a:t>
            </a:r>
          </a:p>
        </p:txBody>
      </p:sp>
      <p:sp>
        <p:nvSpPr>
          <p:cNvPr id="9" name="Fumetto 3 8"/>
          <p:cNvSpPr/>
          <p:nvPr/>
        </p:nvSpPr>
        <p:spPr>
          <a:xfrm>
            <a:off x="2000232" y="1714488"/>
            <a:ext cx="5072098" cy="4500594"/>
          </a:xfrm>
          <a:prstGeom prst="wedgeEllipseCallout">
            <a:avLst>
              <a:gd name="adj1" fmla="val -41345"/>
              <a:gd name="adj2" fmla="val 47453"/>
            </a:avLst>
          </a:prstGeom>
          <a:solidFill>
            <a:schemeClr val="bg1"/>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lumMod val="95000"/>
                    <a:lumOff val="5000"/>
                  </a:schemeClr>
                </a:solidFill>
                <a:latin typeface="Calibri Light" pitchFamily="34" charset="0"/>
              </a:rPr>
              <a:t>MA nei contesti competitivi INIBISCE la spinta personale ad esprimere il proprio potenziale e a svilupparlo in situazioni sfidanti</a:t>
            </a:r>
            <a:endParaRPr lang="it-IT" sz="2800" dirty="0">
              <a:solidFill>
                <a:schemeClr val="tx1">
                  <a:lumMod val="95000"/>
                  <a:lumOff val="5000"/>
                </a:schemeClr>
              </a:solidFill>
              <a:latin typeface="Calibri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10"/>
          <p:cNvSpPr>
            <a:spLocks noGrp="1"/>
          </p:cNvSpPr>
          <p:nvPr>
            <p:ph idx="1"/>
          </p:nvPr>
        </p:nvSpPr>
        <p:spPr>
          <a:xfrm>
            <a:off x="395536" y="1484784"/>
            <a:ext cx="8280920" cy="4714908"/>
          </a:xfrm>
        </p:spPr>
        <p:txBody>
          <a:bodyPr>
            <a:noAutofit/>
          </a:bodyPr>
          <a:lstStyle/>
          <a:p>
            <a:pPr marL="0" indent="0">
              <a:spcBef>
                <a:spcPts val="600"/>
              </a:spcBef>
              <a:buClr>
                <a:srgbClr val="0066CC"/>
              </a:buClr>
              <a:buFont typeface="Wingdings" pitchFamily="2" charset="2"/>
              <a:buChar char="ü"/>
            </a:pPr>
            <a:r>
              <a:rPr lang="it-IT" sz="2800" dirty="0" smtClean="0">
                <a:latin typeface="Calibri Light" pitchFamily="34" charset="0"/>
              </a:rPr>
              <a:t>valuto l’apprendimento? (prodotto – </a:t>
            </a:r>
            <a:r>
              <a:rPr lang="it-IT" sz="2800" i="1" dirty="0" smtClean="0">
                <a:latin typeface="Calibri Light" pitchFamily="34" charset="0"/>
              </a:rPr>
              <a:t>voto</a:t>
            </a:r>
            <a:r>
              <a:rPr lang="it-IT" sz="2800" dirty="0" smtClean="0">
                <a:latin typeface="Calibri Light" pitchFamily="34" charset="0"/>
              </a:rPr>
              <a:t> di performance </a:t>
            </a:r>
            <a:r>
              <a:rPr lang="it-IT" sz="2800" i="1" dirty="0" smtClean="0">
                <a:latin typeface="Calibri Light" pitchFamily="34" charset="0"/>
              </a:rPr>
              <a:t>valutazione</a:t>
            </a:r>
            <a:r>
              <a:rPr lang="it-IT" sz="2800" dirty="0" smtClean="0">
                <a:latin typeface="Calibri Light" pitchFamily="34" charset="0"/>
              </a:rPr>
              <a:t> </a:t>
            </a:r>
            <a:r>
              <a:rPr lang="it-IT" sz="2800" i="1" dirty="0" smtClean="0">
                <a:latin typeface="Calibri Light" pitchFamily="34" charset="0"/>
              </a:rPr>
              <a:t>sommativa</a:t>
            </a:r>
            <a:r>
              <a:rPr lang="it-IT" sz="2800" dirty="0" smtClean="0">
                <a:latin typeface="Calibri Light" pitchFamily="34" charset="0"/>
              </a:rPr>
              <a:t>)</a:t>
            </a:r>
          </a:p>
          <a:p>
            <a:pPr marL="0" indent="0">
              <a:spcBef>
                <a:spcPts val="600"/>
              </a:spcBef>
              <a:buClr>
                <a:srgbClr val="0066CC"/>
              </a:buClr>
              <a:buFont typeface="Wingdings" pitchFamily="2" charset="2"/>
              <a:buChar char="ü"/>
            </a:pPr>
            <a:r>
              <a:rPr lang="it-IT" sz="2800" dirty="0" smtClean="0">
                <a:latin typeface="Calibri Light" pitchFamily="34" charset="0"/>
              </a:rPr>
              <a:t>valuto </a:t>
            </a:r>
            <a:r>
              <a:rPr lang="it-IT" sz="2800" i="1" dirty="0" smtClean="0">
                <a:latin typeface="Calibri Light" pitchFamily="34" charset="0"/>
              </a:rPr>
              <a:t>per</a:t>
            </a:r>
            <a:r>
              <a:rPr lang="it-IT" sz="2800" dirty="0" smtClean="0">
                <a:latin typeface="Calibri Light" pitchFamily="34" charset="0"/>
              </a:rPr>
              <a:t> l’apprendimento (processo-</a:t>
            </a:r>
            <a:r>
              <a:rPr lang="it-IT" sz="2800" i="1" dirty="0" smtClean="0">
                <a:latin typeface="Calibri Light" pitchFamily="34" charset="0"/>
              </a:rPr>
              <a:t> valutazione orientativa e formativa</a:t>
            </a:r>
            <a:r>
              <a:rPr lang="it-IT" sz="2800" dirty="0" smtClean="0">
                <a:latin typeface="Calibri Light" pitchFamily="34" charset="0"/>
              </a:rPr>
              <a:t>)</a:t>
            </a:r>
          </a:p>
          <a:p>
            <a:pPr marL="0" indent="0">
              <a:spcBef>
                <a:spcPts val="600"/>
              </a:spcBef>
              <a:buClr>
                <a:srgbClr val="0066CC"/>
              </a:buClr>
              <a:buFont typeface="Wingdings" pitchFamily="2" charset="2"/>
              <a:buChar char="ü"/>
            </a:pPr>
            <a:r>
              <a:rPr lang="it-IT" sz="2800" dirty="0" smtClean="0">
                <a:latin typeface="Calibri Light" pitchFamily="34" charset="0"/>
              </a:rPr>
              <a:t>valuto rispetto alla classe? (valutazione -</a:t>
            </a:r>
            <a:r>
              <a:rPr lang="it-IT" sz="2800" i="1" dirty="0" smtClean="0">
                <a:latin typeface="Calibri Light" pitchFamily="34" charset="0"/>
              </a:rPr>
              <a:t>livello</a:t>
            </a:r>
            <a:r>
              <a:rPr lang="it-IT" sz="2800" dirty="0" smtClean="0">
                <a:latin typeface="Calibri Light" pitchFamily="34" charset="0"/>
              </a:rPr>
              <a:t>)</a:t>
            </a:r>
          </a:p>
          <a:p>
            <a:pPr marL="0" indent="0">
              <a:spcBef>
                <a:spcPts val="600"/>
              </a:spcBef>
              <a:buClr>
                <a:srgbClr val="0066CC"/>
              </a:buClr>
              <a:buFont typeface="Wingdings" pitchFamily="2" charset="2"/>
              <a:buChar char="ü"/>
            </a:pPr>
            <a:r>
              <a:rPr lang="it-IT" sz="2800" dirty="0" smtClean="0">
                <a:latin typeface="Calibri Light" pitchFamily="34" charset="0"/>
              </a:rPr>
              <a:t>valuto rispetto alla situazione individuale? (valutazione </a:t>
            </a:r>
            <a:r>
              <a:rPr lang="it-IT" sz="2800" i="1" dirty="0" smtClean="0">
                <a:latin typeface="Calibri Light" pitchFamily="34" charset="0"/>
              </a:rPr>
              <a:t>incrementale</a:t>
            </a:r>
            <a:r>
              <a:rPr lang="it-IT" sz="2800" dirty="0" smtClean="0">
                <a:latin typeface="Calibri Light" pitchFamily="34" charset="0"/>
              </a:rPr>
              <a:t>)</a:t>
            </a:r>
          </a:p>
          <a:p>
            <a:pPr marL="0" indent="0">
              <a:spcBef>
                <a:spcPts val="600"/>
              </a:spcBef>
              <a:buClr>
                <a:srgbClr val="0066CC"/>
              </a:buClr>
              <a:buFont typeface="Wingdings" pitchFamily="2" charset="2"/>
              <a:buChar char="ü"/>
            </a:pPr>
            <a:r>
              <a:rPr lang="it-IT" sz="2800" dirty="0" smtClean="0">
                <a:latin typeface="Calibri Light" pitchFamily="34" charset="0"/>
              </a:rPr>
              <a:t>valuto la competenza? (valutazione </a:t>
            </a:r>
            <a:r>
              <a:rPr lang="it-IT" sz="2800" i="1" dirty="0" smtClean="0">
                <a:latin typeface="Calibri Light" pitchFamily="34" charset="0"/>
              </a:rPr>
              <a:t>autentica</a:t>
            </a:r>
            <a:r>
              <a:rPr lang="it-IT" sz="2800" dirty="0" smtClean="0">
                <a:latin typeface="Calibri Light" pitchFamily="34" charset="0"/>
              </a:rPr>
              <a:t>)</a:t>
            </a:r>
          </a:p>
          <a:p>
            <a:pPr marL="0" indent="0">
              <a:spcBef>
                <a:spcPts val="600"/>
              </a:spcBef>
              <a:buClr>
                <a:srgbClr val="0066CC"/>
              </a:buClr>
              <a:buFont typeface="Wingdings" pitchFamily="2" charset="2"/>
              <a:buChar char="ü"/>
            </a:pPr>
            <a:r>
              <a:rPr lang="it-IT" sz="2800" dirty="0" smtClean="0">
                <a:latin typeface="Calibri Light" pitchFamily="34" charset="0"/>
              </a:rPr>
              <a:t> quali strumenti utilizzo? (indicatori, griglie per l’auto e la co - valutazione</a:t>
            </a:r>
          </a:p>
          <a:p>
            <a:pPr marL="0" indent="0">
              <a:spcBef>
                <a:spcPts val="600"/>
              </a:spcBef>
              <a:buClr>
                <a:srgbClr val="0066CC"/>
              </a:buClr>
              <a:buFont typeface="Wingdings" pitchFamily="2" charset="2"/>
              <a:buChar char="ü"/>
            </a:pPr>
            <a:endParaRPr lang="it-IT" sz="2800" dirty="0">
              <a:latin typeface="Calibri Light" pitchFamily="34" charset="0"/>
            </a:endParaRPr>
          </a:p>
        </p:txBody>
      </p:sp>
      <p:sp>
        <p:nvSpPr>
          <p:cNvPr id="16" name="Segnaposto piè di pagina 15"/>
          <p:cNvSpPr>
            <a:spLocks noGrp="1"/>
          </p:cNvSpPr>
          <p:nvPr>
            <p:ph type="ftr" sz="quarter" idx="11"/>
          </p:nvPr>
        </p:nvSpPr>
        <p:spPr>
          <a:xfrm rot="16200000">
            <a:off x="-1265237" y="3542110"/>
            <a:ext cx="2895600" cy="365125"/>
          </a:xfrm>
        </p:spPr>
        <p:txBody>
          <a:bodyPr/>
          <a:lstStyle/>
          <a:p>
            <a:r>
              <a:rPr lang="it-IT" dirty="0" smtClean="0"/>
              <a:t>Antonia Carlini</a:t>
            </a:r>
            <a:endParaRPr lang="it-IT" dirty="0"/>
          </a:p>
        </p:txBody>
      </p:sp>
      <p:sp>
        <p:nvSpPr>
          <p:cNvPr id="6" name="Rettangolo 5"/>
          <p:cNvSpPr/>
          <p:nvPr/>
        </p:nvSpPr>
        <p:spPr>
          <a:xfrm>
            <a:off x="467544" y="459820"/>
            <a:ext cx="8219256" cy="914400"/>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solidFill>
                  <a:schemeClr val="bg1"/>
                </a:solidFill>
                <a:latin typeface="Calibri Light" panose="020F0302020204030204" pitchFamily="34" charset="0"/>
              </a:rPr>
              <a:t>Domande sulla valutazione</a:t>
            </a:r>
            <a:endParaRPr lang="it-IT" sz="4000" dirty="0">
              <a:solidFill>
                <a:schemeClr val="bg1"/>
              </a:solidFill>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Antonia Carlini </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33</a:t>
            </a:fld>
            <a:endParaRPr lang="it-IT" dirty="0"/>
          </a:p>
        </p:txBody>
      </p:sp>
      <p:sp>
        <p:nvSpPr>
          <p:cNvPr id="7" name="CasellaDiTesto 6"/>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pic>
        <p:nvPicPr>
          <p:cNvPr id="88066" name="Picture 2" descr="https://media.spaggiari.eu/rosso/sdf/img/sdl_6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Fumetto 3 8"/>
          <p:cNvSpPr/>
          <p:nvPr/>
        </p:nvSpPr>
        <p:spPr>
          <a:xfrm>
            <a:off x="2857488" y="0"/>
            <a:ext cx="3643338" cy="2571744"/>
          </a:xfrm>
          <a:prstGeom prst="wedgeEllipseCallou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solidFill>
                  <a:schemeClr val="tx1">
                    <a:lumMod val="75000"/>
                    <a:lumOff val="25000"/>
                  </a:schemeClr>
                </a:solidFill>
                <a:latin typeface="Calibri Light" pitchFamily="34" charset="0"/>
              </a:rPr>
              <a:t>Cosa fa il consiglio di classe?</a:t>
            </a:r>
            <a:endParaRPr lang="it-IT" sz="3600" dirty="0" smtClean="0">
              <a:solidFill>
                <a:schemeClr val="tx1">
                  <a:lumMod val="75000"/>
                  <a:lumOff val="25000"/>
                </a:schemeClr>
              </a:solidFill>
              <a:latin typeface="Calibri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fade">
                                      <p:cBhvr>
                                        <p:cTn id="7" dur="500"/>
                                        <p:tgtEl>
                                          <p:spTgt spid="880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10" y="285728"/>
            <a:ext cx="7858180" cy="1071570"/>
          </a:xfrm>
          <a:prstGeom prst="rect">
            <a:avLst/>
          </a:prstGeom>
          <a:solidFill>
            <a:schemeClr val="accent6">
              <a:lumMod val="75000"/>
            </a:schemeClr>
          </a:solidFill>
          <a:ln w="31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smtClean="0">
                <a:solidFill>
                  <a:schemeClr val="bg1"/>
                </a:solidFill>
                <a:latin typeface="Calibri Light" pitchFamily="34" charset="0"/>
              </a:rPr>
              <a:t>Rubrica di valutazione: </a:t>
            </a:r>
            <a:r>
              <a:rPr lang="it-IT" sz="4800" b="1" i="1" dirty="0" smtClean="0">
                <a:solidFill>
                  <a:schemeClr val="bg1"/>
                </a:solidFill>
                <a:effectLst>
                  <a:outerShdw blurRad="38100" dist="38100" dir="2700000" algn="tl">
                    <a:srgbClr val="000000">
                      <a:alpha val="43137"/>
                    </a:srgbClr>
                  </a:outerShdw>
                </a:effectLst>
                <a:latin typeface="Calibri Light" pitchFamily="34" charset="0"/>
              </a:rPr>
              <a:t>risultati</a:t>
            </a:r>
            <a:endParaRPr lang="it-IT" sz="4800" b="1" i="1" dirty="0">
              <a:solidFill>
                <a:schemeClr val="bg1"/>
              </a:solidFill>
              <a:effectLst>
                <a:outerShdw blurRad="38100" dist="38100" dir="2700000" algn="tl">
                  <a:srgbClr val="000000">
                    <a:alpha val="43137"/>
                  </a:srgbClr>
                </a:outerShdw>
              </a:effectLst>
              <a:latin typeface="Calibri Light" pitchFamily="34" charset="0"/>
            </a:endParaRPr>
          </a:p>
        </p:txBody>
      </p:sp>
      <p:graphicFrame>
        <p:nvGraphicFramePr>
          <p:cNvPr id="3" name="Tabella 2"/>
          <p:cNvGraphicFramePr>
            <a:graphicFrameLocks noGrp="1"/>
          </p:cNvGraphicFramePr>
          <p:nvPr/>
        </p:nvGraphicFramePr>
        <p:xfrm>
          <a:off x="642910" y="1428736"/>
          <a:ext cx="7858180" cy="4952590"/>
        </p:xfrm>
        <a:graphic>
          <a:graphicData uri="http://schemas.openxmlformats.org/drawingml/2006/table">
            <a:tbl>
              <a:tblPr firstRow="1" bandRow="1">
                <a:tableStyleId>{5C22544A-7EE6-4342-B048-85BDC9FD1C3A}</a:tableStyleId>
              </a:tblPr>
              <a:tblGrid>
                <a:gridCol w="1714512"/>
                <a:gridCol w="2786082"/>
                <a:gridCol w="2286016"/>
                <a:gridCol w="1071570"/>
              </a:tblGrid>
              <a:tr h="990518">
                <a:tc>
                  <a:txBody>
                    <a:bodyPr/>
                    <a:lstStyle/>
                    <a:p>
                      <a:pPr algn="ctr"/>
                      <a:r>
                        <a:rPr lang="it-IT" sz="2400" b="0" dirty="0" smtClean="0"/>
                        <a:t>AMBITO</a:t>
                      </a:r>
                      <a:endParaRPr lang="it-IT" sz="2400" b="0" dirty="0"/>
                    </a:p>
                  </a:txBody>
                  <a:tcPr>
                    <a:solidFill>
                      <a:srgbClr val="008080"/>
                    </a:solidFill>
                  </a:tcPr>
                </a:tc>
                <a:tc>
                  <a:txBody>
                    <a:bodyPr/>
                    <a:lstStyle/>
                    <a:p>
                      <a:pPr algn="ctr"/>
                      <a:r>
                        <a:rPr lang="it-IT" sz="2400" b="0" dirty="0" smtClean="0"/>
                        <a:t>INDICATORE</a:t>
                      </a:r>
                    </a:p>
                    <a:p>
                      <a:pPr algn="ctr"/>
                      <a:r>
                        <a:rPr lang="it-IT" sz="2400" b="0" dirty="0" smtClean="0"/>
                        <a:t>PRESTAZIONE</a:t>
                      </a:r>
                      <a:endParaRPr lang="it-IT" sz="2400" b="0" dirty="0"/>
                    </a:p>
                  </a:txBody>
                  <a:tcPr>
                    <a:solidFill>
                      <a:srgbClr val="008080"/>
                    </a:solidFill>
                  </a:tcPr>
                </a:tc>
                <a:tc>
                  <a:txBody>
                    <a:bodyPr/>
                    <a:lstStyle/>
                    <a:p>
                      <a:pPr algn="ctr"/>
                      <a:r>
                        <a:rPr lang="it-IT" sz="2400" b="0" dirty="0" smtClean="0"/>
                        <a:t>DESCRITTORI LIVELLI</a:t>
                      </a:r>
                      <a:endParaRPr lang="it-IT" sz="2400" b="0" dirty="0"/>
                    </a:p>
                  </a:txBody>
                  <a:tcPr>
                    <a:solidFill>
                      <a:srgbClr val="008080"/>
                    </a:solidFill>
                  </a:tcPr>
                </a:tc>
                <a:tc>
                  <a:txBody>
                    <a:bodyPr/>
                    <a:lstStyle/>
                    <a:p>
                      <a:pPr algn="ctr"/>
                      <a:r>
                        <a:rPr lang="it-IT" sz="2400" b="0" dirty="0" smtClean="0"/>
                        <a:t>VOTO</a:t>
                      </a:r>
                      <a:endParaRPr lang="it-IT" sz="2400" b="0" dirty="0"/>
                    </a:p>
                  </a:txBody>
                  <a:tcPr>
                    <a:solidFill>
                      <a:srgbClr val="008080"/>
                    </a:solidFill>
                  </a:tcPr>
                </a:tc>
              </a:tr>
              <a:tr h="990518">
                <a:tc>
                  <a:txBody>
                    <a:bodyPr/>
                    <a:lstStyle/>
                    <a:p>
                      <a:pPr algn="ctr"/>
                      <a:r>
                        <a:rPr lang="it-IT" sz="2000" dirty="0" smtClean="0"/>
                        <a:t>ASCOLTO E PARLATO</a:t>
                      </a:r>
                      <a:endParaRPr lang="it-IT" sz="2000"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r>
              <a:tr h="990518">
                <a:tc>
                  <a:txBody>
                    <a:bodyPr/>
                    <a:lstStyle/>
                    <a:p>
                      <a:pPr algn="ctr"/>
                      <a:endParaRPr lang="it-IT" sz="2000" dirty="0" smtClean="0"/>
                    </a:p>
                    <a:p>
                      <a:pPr algn="ctr"/>
                      <a:r>
                        <a:rPr lang="it-IT" sz="2000" dirty="0" smtClean="0"/>
                        <a:t>LETTURA</a:t>
                      </a:r>
                      <a:endParaRPr lang="it-IT" sz="2000"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r>
              <a:tr h="990518">
                <a:tc>
                  <a:txBody>
                    <a:bodyPr/>
                    <a:lstStyle/>
                    <a:p>
                      <a:pPr algn="ctr"/>
                      <a:endParaRPr lang="it-IT" sz="2000" dirty="0" smtClean="0"/>
                    </a:p>
                    <a:p>
                      <a:pPr algn="ctr"/>
                      <a:r>
                        <a:rPr lang="it-IT" sz="2000" dirty="0" smtClean="0"/>
                        <a:t>SCRITTURA</a:t>
                      </a:r>
                      <a:endParaRPr lang="it-IT" sz="2000"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r>
              <a:tr h="990518">
                <a:tc>
                  <a:txBody>
                    <a:bodyPr/>
                    <a:lstStyle/>
                    <a:p>
                      <a:pPr algn="ctr"/>
                      <a:r>
                        <a:rPr lang="it-IT" sz="2000" dirty="0" smtClean="0"/>
                        <a:t>RIFLESSIONE</a:t>
                      </a:r>
                    </a:p>
                    <a:p>
                      <a:pPr algn="ctr"/>
                      <a:r>
                        <a:rPr lang="it-IT" sz="2000" dirty="0" smtClean="0"/>
                        <a:t>E LESSICO</a:t>
                      </a:r>
                      <a:endParaRPr lang="it-IT" sz="2000"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r>
            </a:tbl>
          </a:graphicData>
        </a:graphic>
      </p:graphicFrame>
      <p:sp>
        <p:nvSpPr>
          <p:cNvPr id="5" name="CasellaDiTesto 4"/>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6" name="Segnaposto piè di pagina 4"/>
          <p:cNvSpPr txBox="1">
            <a:spLocks/>
          </p:cNvSpPr>
          <p:nvPr/>
        </p:nvSpPr>
        <p:spPr>
          <a:xfrm>
            <a:off x="3124200" y="6356350"/>
            <a:ext cx="2895600"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smtClean="0">
                <a:ln>
                  <a:noFill/>
                </a:ln>
                <a:solidFill>
                  <a:schemeClr val="tx1"/>
                </a:solidFill>
                <a:effectLst/>
                <a:uLnTx/>
                <a:uFillTx/>
                <a:latin typeface="+mn-lt"/>
                <a:ea typeface="+mn-ea"/>
                <a:cs typeface="+mn-cs"/>
              </a:rPr>
              <a:t>Antonia Carlini </a:t>
            </a:r>
            <a:endParaRPr kumimoji="0" lang="it-IT"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10" y="285728"/>
            <a:ext cx="7858180" cy="1071570"/>
          </a:xfrm>
          <a:prstGeom prst="rect">
            <a:avLst/>
          </a:prstGeom>
          <a:solidFill>
            <a:schemeClr val="accent6">
              <a:lumMod val="75000"/>
            </a:schemeClr>
          </a:solidFill>
          <a:ln w="31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smtClean="0">
                <a:solidFill>
                  <a:schemeClr val="bg1"/>
                </a:solidFill>
                <a:latin typeface="Calibri Light" pitchFamily="34" charset="0"/>
              </a:rPr>
              <a:t>Rubrica di valutazione: </a:t>
            </a:r>
            <a:r>
              <a:rPr lang="it-IT" sz="4800" b="1" i="1" dirty="0" smtClean="0">
                <a:solidFill>
                  <a:schemeClr val="bg1"/>
                </a:solidFill>
                <a:effectLst>
                  <a:outerShdw blurRad="38100" dist="38100" dir="2700000" algn="tl">
                    <a:srgbClr val="000000">
                      <a:alpha val="43137"/>
                    </a:srgbClr>
                  </a:outerShdw>
                </a:effectLst>
                <a:latin typeface="Calibri Light" pitchFamily="34" charset="0"/>
              </a:rPr>
              <a:t>processi</a:t>
            </a:r>
            <a:endParaRPr lang="it-IT" sz="4800" b="1" i="1" dirty="0">
              <a:solidFill>
                <a:schemeClr val="bg1"/>
              </a:solidFill>
              <a:effectLst>
                <a:outerShdw blurRad="38100" dist="38100" dir="2700000" algn="tl">
                  <a:srgbClr val="000000">
                    <a:alpha val="43137"/>
                  </a:srgbClr>
                </a:outerShdw>
              </a:effectLst>
              <a:latin typeface="Calibri Light" pitchFamily="34" charset="0"/>
            </a:endParaRPr>
          </a:p>
        </p:txBody>
      </p:sp>
      <p:graphicFrame>
        <p:nvGraphicFramePr>
          <p:cNvPr id="3" name="Tabella 2"/>
          <p:cNvGraphicFramePr>
            <a:graphicFrameLocks noGrp="1"/>
          </p:cNvGraphicFramePr>
          <p:nvPr/>
        </p:nvGraphicFramePr>
        <p:xfrm>
          <a:off x="642910" y="1428736"/>
          <a:ext cx="7858180" cy="4880585"/>
        </p:xfrm>
        <a:graphic>
          <a:graphicData uri="http://schemas.openxmlformats.org/drawingml/2006/table">
            <a:tbl>
              <a:tblPr firstRow="1" bandRow="1">
                <a:tableStyleId>{5C22544A-7EE6-4342-B048-85BDC9FD1C3A}</a:tableStyleId>
              </a:tblPr>
              <a:tblGrid>
                <a:gridCol w="1714512"/>
                <a:gridCol w="2786082"/>
                <a:gridCol w="2286016"/>
                <a:gridCol w="1071570"/>
              </a:tblGrid>
              <a:tr h="976117">
                <a:tc>
                  <a:txBody>
                    <a:bodyPr/>
                    <a:lstStyle/>
                    <a:p>
                      <a:pPr algn="ctr"/>
                      <a:r>
                        <a:rPr lang="it-IT" sz="2400" b="0" dirty="0" smtClean="0"/>
                        <a:t>AMBITO</a:t>
                      </a:r>
                      <a:endParaRPr lang="it-IT" sz="2400" b="0" dirty="0"/>
                    </a:p>
                  </a:txBody>
                  <a:tcPr>
                    <a:solidFill>
                      <a:srgbClr val="008080"/>
                    </a:solidFill>
                  </a:tcPr>
                </a:tc>
                <a:tc>
                  <a:txBody>
                    <a:bodyPr/>
                    <a:lstStyle/>
                    <a:p>
                      <a:pPr algn="ctr"/>
                      <a:r>
                        <a:rPr lang="it-IT" sz="2400" b="0" dirty="0" smtClean="0"/>
                        <a:t>INDICATORE</a:t>
                      </a:r>
                      <a:endParaRPr lang="it-IT" sz="2400" b="0" dirty="0"/>
                    </a:p>
                  </a:txBody>
                  <a:tcPr>
                    <a:solidFill>
                      <a:srgbClr val="008080"/>
                    </a:solidFill>
                  </a:tcPr>
                </a:tc>
                <a:tc>
                  <a:txBody>
                    <a:bodyPr/>
                    <a:lstStyle/>
                    <a:p>
                      <a:pPr algn="ctr"/>
                      <a:r>
                        <a:rPr lang="it-IT" sz="2400" b="0" dirty="0" smtClean="0"/>
                        <a:t>DESCRITTORI</a:t>
                      </a:r>
                      <a:endParaRPr lang="it-IT" sz="2400" b="0" dirty="0"/>
                    </a:p>
                  </a:txBody>
                  <a:tcPr>
                    <a:solidFill>
                      <a:srgbClr val="008080"/>
                    </a:solidFill>
                  </a:tcPr>
                </a:tc>
                <a:tc>
                  <a:txBody>
                    <a:bodyPr/>
                    <a:lstStyle/>
                    <a:p>
                      <a:pPr algn="ctr"/>
                      <a:r>
                        <a:rPr lang="it-IT" sz="2400" b="0" dirty="0" smtClean="0"/>
                        <a:t>VOTO</a:t>
                      </a:r>
                      <a:endParaRPr lang="it-IT" sz="2400" b="0" dirty="0"/>
                    </a:p>
                  </a:txBody>
                  <a:tcPr>
                    <a:solidFill>
                      <a:srgbClr val="008080"/>
                    </a:solidFill>
                  </a:tcPr>
                </a:tc>
              </a:tr>
              <a:tr h="976117">
                <a:tc>
                  <a:txBody>
                    <a:bodyPr/>
                    <a:lstStyle/>
                    <a:p>
                      <a:pPr algn="ctr"/>
                      <a:endParaRPr lang="it-IT" sz="2000" dirty="0" smtClean="0"/>
                    </a:p>
                    <a:p>
                      <a:pPr algn="ctr"/>
                      <a:r>
                        <a:rPr lang="it-IT" sz="2000" dirty="0" smtClean="0"/>
                        <a:t>IMPEGNO</a:t>
                      </a:r>
                      <a:endParaRPr lang="it-IT" sz="2000"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r>
              <a:tr h="976117">
                <a:tc>
                  <a:txBody>
                    <a:bodyPr/>
                    <a:lstStyle/>
                    <a:p>
                      <a:pPr algn="ctr"/>
                      <a:endParaRPr lang="it-IT" sz="2000" dirty="0" smtClean="0"/>
                    </a:p>
                    <a:p>
                      <a:pPr algn="ctr"/>
                      <a:r>
                        <a:rPr lang="it-IT" sz="2000" dirty="0" smtClean="0"/>
                        <a:t>PROGRESSO</a:t>
                      </a:r>
                      <a:endParaRPr lang="it-IT" sz="2000"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r>
              <a:tr h="976117">
                <a:tc>
                  <a:txBody>
                    <a:bodyPr/>
                    <a:lstStyle/>
                    <a:p>
                      <a:pPr algn="ctr"/>
                      <a:endParaRPr lang="it-IT" sz="2000" dirty="0" smtClean="0"/>
                    </a:p>
                    <a:p>
                      <a:pPr algn="ctr"/>
                      <a:r>
                        <a:rPr lang="it-IT" sz="2000" dirty="0" smtClean="0"/>
                        <a:t>…</a:t>
                      </a:r>
                      <a:endParaRPr lang="it-IT" sz="2000"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r>
              <a:tr h="976117">
                <a:tc>
                  <a:txBody>
                    <a:bodyPr/>
                    <a:lstStyle/>
                    <a:p>
                      <a:pPr algn="ctr"/>
                      <a:endParaRPr lang="it-IT" sz="2000" dirty="0" smtClean="0"/>
                    </a:p>
                    <a:p>
                      <a:pPr algn="ctr"/>
                      <a:r>
                        <a:rPr lang="it-IT" sz="2000" dirty="0" smtClean="0"/>
                        <a:t>…</a:t>
                      </a:r>
                      <a:endParaRPr lang="it-IT" sz="2000"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c>
                  <a:txBody>
                    <a:bodyPr/>
                    <a:lstStyle/>
                    <a:p>
                      <a:endParaRPr lang="it-IT" dirty="0"/>
                    </a:p>
                  </a:txBody>
                  <a:tcPr>
                    <a:solidFill>
                      <a:schemeClr val="bg1">
                        <a:lumMod val="95000"/>
                      </a:schemeClr>
                    </a:solidFill>
                  </a:tcPr>
                </a:tc>
              </a:tr>
            </a:tbl>
          </a:graphicData>
        </a:graphic>
      </p:graphicFrame>
      <p:sp>
        <p:nvSpPr>
          <p:cNvPr id="5" name="CasellaDiTesto 4"/>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6" name="Segnaposto piè di pagina 4"/>
          <p:cNvSpPr txBox="1">
            <a:spLocks/>
          </p:cNvSpPr>
          <p:nvPr/>
        </p:nvSpPr>
        <p:spPr>
          <a:xfrm>
            <a:off x="3124200" y="6356350"/>
            <a:ext cx="2895600"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smtClean="0">
                <a:ln>
                  <a:noFill/>
                </a:ln>
                <a:solidFill>
                  <a:schemeClr val="tx1"/>
                </a:solidFill>
                <a:effectLst/>
                <a:uLnTx/>
                <a:uFillTx/>
                <a:latin typeface="+mn-lt"/>
                <a:ea typeface="+mn-ea"/>
                <a:cs typeface="+mn-cs"/>
              </a:rPr>
              <a:t>Antonia Carlini </a:t>
            </a:r>
            <a:endParaRPr kumimoji="0" lang="it-IT"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285844" cy="6858000"/>
          </a:xfrm>
          <a:prstGeom prst="rect">
            <a:avLst/>
          </a:prstGeom>
          <a:noFill/>
          <a:ln w="9525">
            <a:noFill/>
            <a:miter lim="800000"/>
            <a:headEnd/>
            <a:tailEnd/>
          </a:ln>
        </p:spPr>
      </p:pic>
      <p:sp>
        <p:nvSpPr>
          <p:cNvPr id="11" name="CasellaDiTesto 10"/>
          <p:cNvSpPr txBox="1"/>
          <p:nvPr/>
        </p:nvSpPr>
        <p:spPr>
          <a:xfrm>
            <a:off x="0" y="1"/>
            <a:ext cx="4504730" cy="7140416"/>
          </a:xfrm>
          <a:prstGeom prst="rect">
            <a:avLst/>
          </a:prstGeom>
          <a:solidFill>
            <a:schemeClr val="bg1"/>
          </a:solidFill>
          <a:ln>
            <a:noFill/>
          </a:ln>
        </p:spPr>
        <p:txBody>
          <a:bodyPr wrap="square" rtlCol="0">
            <a:spAutoFit/>
          </a:bodyPr>
          <a:lstStyle/>
          <a:p>
            <a:pPr algn="ctr">
              <a:spcBef>
                <a:spcPts val="1200"/>
              </a:spcBef>
              <a:spcAft>
                <a:spcPts val="1200"/>
              </a:spcAft>
            </a:pPr>
            <a:endParaRPr lang="it-IT" sz="3200" b="1" dirty="0">
              <a:solidFill>
                <a:srgbClr val="006699"/>
              </a:solidFill>
              <a:latin typeface="Segoe Print" pitchFamily="2" charset="0"/>
            </a:endParaRPr>
          </a:p>
          <a:p>
            <a:pPr algn="ctr">
              <a:spcBef>
                <a:spcPts val="600"/>
              </a:spcBef>
            </a:pPr>
            <a:r>
              <a:rPr lang="it-IT" sz="5400" dirty="0" smtClean="0">
                <a:solidFill>
                  <a:schemeClr val="tx1">
                    <a:lumMod val="65000"/>
                    <a:lumOff val="35000"/>
                  </a:schemeClr>
                </a:solidFill>
                <a:latin typeface="Segoe Print" pitchFamily="2" charset="0"/>
              </a:rPr>
              <a:t>Grazie </a:t>
            </a:r>
            <a:r>
              <a:rPr lang="it-IT" sz="6600" dirty="0" smtClean="0">
                <a:solidFill>
                  <a:srgbClr val="FF0066"/>
                </a:solidFill>
                <a:latin typeface="Segoe Print" pitchFamily="2" charset="0"/>
                <a:sym typeface="Wingdings"/>
              </a:rPr>
              <a:t></a:t>
            </a:r>
            <a:endParaRPr lang="it-IT" sz="5400" dirty="0">
              <a:solidFill>
                <a:srgbClr val="FF0066"/>
              </a:solidFill>
              <a:latin typeface="Segoe Print" pitchFamily="2" charset="0"/>
            </a:endParaRPr>
          </a:p>
          <a:p>
            <a:pPr algn="ctr">
              <a:spcBef>
                <a:spcPts val="600"/>
              </a:spcBef>
            </a:pPr>
            <a:r>
              <a:rPr lang="it-IT" sz="4800" dirty="0" smtClean="0">
                <a:solidFill>
                  <a:schemeClr val="tx1">
                    <a:lumMod val="65000"/>
                    <a:lumOff val="35000"/>
                  </a:schemeClr>
                </a:solidFill>
                <a:latin typeface="Segoe Print" pitchFamily="2" charset="0"/>
              </a:rPr>
              <a:t>… </a:t>
            </a:r>
          </a:p>
          <a:p>
            <a:pPr algn="ctr"/>
            <a:r>
              <a:rPr lang="it-IT" sz="4800" dirty="0" smtClean="0">
                <a:solidFill>
                  <a:schemeClr val="tx1">
                    <a:lumMod val="65000"/>
                    <a:lumOff val="35000"/>
                  </a:schemeClr>
                </a:solidFill>
                <a:latin typeface="Segoe Print" pitchFamily="2" charset="0"/>
              </a:rPr>
              <a:t>teniamoci </a:t>
            </a:r>
          </a:p>
          <a:p>
            <a:pPr algn="ctr"/>
            <a:r>
              <a:rPr lang="it-IT" sz="4800" dirty="0" smtClean="0">
                <a:solidFill>
                  <a:schemeClr val="tx1">
                    <a:lumMod val="65000"/>
                    <a:lumOff val="35000"/>
                  </a:schemeClr>
                </a:solidFill>
                <a:latin typeface="Segoe Print" pitchFamily="2" charset="0"/>
              </a:rPr>
              <a:t>in contatto!!</a:t>
            </a:r>
            <a:endParaRPr lang="it-IT" sz="2800" dirty="0" smtClean="0">
              <a:solidFill>
                <a:srgbClr val="FF33CC"/>
              </a:solidFill>
              <a:sym typeface="Wingdings" pitchFamily="2" charset="2"/>
            </a:endParaRPr>
          </a:p>
          <a:p>
            <a:pPr algn="ctr"/>
            <a:endParaRPr lang="it-IT" sz="2800" dirty="0">
              <a:solidFill>
                <a:srgbClr val="FF33CC"/>
              </a:solidFill>
              <a:sym typeface="Wingdings" pitchFamily="2" charset="2"/>
            </a:endParaRPr>
          </a:p>
          <a:p>
            <a:pPr algn="ctr"/>
            <a:endParaRPr lang="it-IT" sz="2800" dirty="0">
              <a:solidFill>
                <a:srgbClr val="FF33CC"/>
              </a:solidFill>
              <a:sym typeface="Wingdings" pitchFamily="2" charset="2"/>
            </a:endParaRPr>
          </a:p>
          <a:p>
            <a:pPr algn="ctr"/>
            <a:endParaRPr lang="it-IT" sz="2800" dirty="0">
              <a:solidFill>
                <a:srgbClr val="FF33CC"/>
              </a:solidFill>
              <a:sym typeface="Wingdings" pitchFamily="2" charset="2"/>
            </a:endParaRPr>
          </a:p>
          <a:p>
            <a:pPr algn="ctr"/>
            <a:endParaRPr lang="it-IT" sz="2800" dirty="0">
              <a:solidFill>
                <a:srgbClr val="FF33CC"/>
              </a:solidFill>
              <a:sym typeface="Wingdings" pitchFamily="2" charset="2"/>
            </a:endParaRPr>
          </a:p>
          <a:p>
            <a:pPr algn="ctr"/>
            <a:endParaRPr lang="it-IT" sz="2800" dirty="0">
              <a:solidFill>
                <a:srgbClr val="FF33CC"/>
              </a:solidFill>
              <a:sym typeface="Wingdings" pitchFamily="2" charset="2"/>
            </a:endParaRPr>
          </a:p>
          <a:p>
            <a:pPr algn="ctr"/>
            <a:endParaRPr lang="it-IT" sz="2800" dirty="0">
              <a:solidFill>
                <a:srgbClr val="3333FF"/>
              </a:solidFill>
            </a:endParaRPr>
          </a:p>
          <a:p>
            <a:pPr algn="ctr"/>
            <a:endParaRPr lang="it-IT" sz="2800" dirty="0">
              <a:solidFill>
                <a:srgbClr val="3333FF"/>
              </a:solidFill>
            </a:endParaRPr>
          </a:p>
        </p:txBody>
      </p:sp>
      <p:sp>
        <p:nvSpPr>
          <p:cNvPr id="6" name="CasellaDiTesto 5"/>
          <p:cNvSpPr txBox="1"/>
          <p:nvPr/>
        </p:nvSpPr>
        <p:spPr>
          <a:xfrm>
            <a:off x="1259632" y="5013176"/>
            <a:ext cx="184731" cy="369332"/>
          </a:xfrm>
          <a:prstGeom prst="rect">
            <a:avLst/>
          </a:prstGeom>
          <a:noFill/>
        </p:spPr>
        <p:txBody>
          <a:bodyPr wrap="none" rtlCol="0">
            <a:spAutoFit/>
          </a:bodyPr>
          <a:lstStyle/>
          <a:p>
            <a:endParaRPr lang="it-IT" dirty="0"/>
          </a:p>
        </p:txBody>
      </p:sp>
      <p:sp>
        <p:nvSpPr>
          <p:cNvPr id="7" name="CasellaDiTesto 6"/>
          <p:cNvSpPr txBox="1"/>
          <p:nvPr/>
        </p:nvSpPr>
        <p:spPr>
          <a:xfrm>
            <a:off x="428596" y="5572140"/>
            <a:ext cx="730499" cy="769441"/>
          </a:xfrm>
          <a:prstGeom prst="rect">
            <a:avLst/>
          </a:prstGeom>
          <a:solidFill>
            <a:srgbClr val="0033CC"/>
          </a:solidFill>
        </p:spPr>
        <p:txBody>
          <a:bodyPr wrap="square" rtlCol="0">
            <a:spAutoFit/>
          </a:bodyPr>
          <a:lstStyle/>
          <a:p>
            <a:pPr algn="ctr"/>
            <a:r>
              <a:rPr lang="it-IT" sz="4400" b="1" dirty="0">
                <a:solidFill>
                  <a:schemeClr val="bg1"/>
                </a:solidFill>
                <a:latin typeface="Segoe UI" pitchFamily="34" charset="0"/>
                <a:ea typeface="Segoe UI" pitchFamily="34" charset="0"/>
                <a:cs typeface="Segoe UI" pitchFamily="34" charset="0"/>
              </a:rPr>
              <a:t>f</a:t>
            </a:r>
          </a:p>
        </p:txBody>
      </p:sp>
      <p:sp>
        <p:nvSpPr>
          <p:cNvPr id="8" name="CasellaDiTesto 7"/>
          <p:cNvSpPr txBox="1"/>
          <p:nvPr/>
        </p:nvSpPr>
        <p:spPr>
          <a:xfrm>
            <a:off x="1285852" y="5572140"/>
            <a:ext cx="2074607" cy="830997"/>
          </a:xfrm>
          <a:prstGeom prst="rect">
            <a:avLst/>
          </a:prstGeom>
          <a:noFill/>
        </p:spPr>
        <p:txBody>
          <a:bodyPr wrap="none" rtlCol="0">
            <a:spAutoFit/>
          </a:bodyPr>
          <a:lstStyle/>
          <a:p>
            <a:r>
              <a:rPr lang="it-IT" sz="2400" dirty="0">
                <a:solidFill>
                  <a:srgbClr val="002060"/>
                </a:solidFill>
                <a:latin typeface="Candara" pitchFamily="34" charset="0"/>
              </a:rPr>
              <a:t>Antonia Carlini</a:t>
            </a:r>
          </a:p>
          <a:p>
            <a:pPr algn="ctr"/>
            <a:r>
              <a:rPr lang="it-IT" sz="2400" dirty="0">
                <a:solidFill>
                  <a:srgbClr val="002060"/>
                </a:solidFill>
                <a:latin typeface="Candara" pitchFamily="34" charset="0"/>
              </a:rPr>
              <a:t> Frosinone</a:t>
            </a:r>
          </a:p>
        </p:txBody>
      </p:sp>
      <p:sp>
        <p:nvSpPr>
          <p:cNvPr id="4" name="Segnaposto numero diapositiva 3"/>
          <p:cNvSpPr>
            <a:spLocks noGrp="1"/>
          </p:cNvSpPr>
          <p:nvPr>
            <p:ph type="sldNum" sz="quarter" idx="12"/>
          </p:nvPr>
        </p:nvSpPr>
        <p:spPr/>
        <p:txBody>
          <a:bodyPr/>
          <a:lstStyle/>
          <a:p>
            <a:fld id="{ABA9589E-4976-4FB0-A765-DDD9500F131C}" type="slidenum">
              <a:rPr lang="it-IT" smtClean="0"/>
              <a:pPr/>
              <a:t>36</a:t>
            </a:fld>
            <a:endParaRPr lang="it-IT" dirty="0"/>
          </a:p>
        </p:txBody>
      </p:sp>
      <p:sp>
        <p:nvSpPr>
          <p:cNvPr id="5" name="Segnaposto piè di pagina 4"/>
          <p:cNvSpPr>
            <a:spLocks noGrp="1"/>
          </p:cNvSpPr>
          <p:nvPr>
            <p:ph type="ftr" sz="quarter" idx="11"/>
          </p:nvPr>
        </p:nvSpPr>
        <p:spPr/>
        <p:txBody>
          <a:bodyPr/>
          <a:lstStyle/>
          <a:p>
            <a:r>
              <a:rPr lang="it-IT" dirty="0" smtClean="0"/>
              <a:t>Antonia Carlini </a:t>
            </a:r>
            <a:endParaRPr lang="it-IT" dirty="0"/>
          </a:p>
        </p:txBody>
      </p:sp>
      <p:sp>
        <p:nvSpPr>
          <p:cNvPr id="10" name="CasellaDiTesto 9"/>
          <p:cNvSpPr txBox="1"/>
          <p:nvPr/>
        </p:nvSpPr>
        <p:spPr>
          <a:xfrm>
            <a:off x="285720" y="4572008"/>
            <a:ext cx="3970959" cy="646331"/>
          </a:xfrm>
          <a:prstGeom prst="rect">
            <a:avLst/>
          </a:prstGeom>
          <a:noFill/>
        </p:spPr>
        <p:txBody>
          <a:bodyPr wrap="none" rtlCol="0">
            <a:spAutoFit/>
          </a:bodyPr>
          <a:lstStyle/>
          <a:p>
            <a:r>
              <a:rPr lang="it-IT" sz="3600" dirty="0" smtClean="0">
                <a:solidFill>
                  <a:schemeClr val="tx1">
                    <a:lumMod val="65000"/>
                    <a:lumOff val="35000"/>
                  </a:schemeClr>
                </a:solidFill>
                <a:latin typeface="Arial Narrow" pitchFamily="34" charset="0"/>
              </a:rPr>
              <a:t>antonia.carlini@alice.it</a:t>
            </a:r>
            <a:endParaRPr lang="it-IT" sz="3600" dirty="0">
              <a:solidFill>
                <a:schemeClr val="tx1">
                  <a:lumMod val="65000"/>
                  <a:lumOff val="35000"/>
                </a:schemeClr>
              </a:solidFill>
              <a:latin typeface="Arial Narrow" pitchFamily="34" charset="0"/>
            </a:endParaRPr>
          </a:p>
        </p:txBody>
      </p:sp>
      <p:sp>
        <p:nvSpPr>
          <p:cNvPr id="12" name="Rettangolo 11"/>
          <p:cNvSpPr/>
          <p:nvPr/>
        </p:nvSpPr>
        <p:spPr>
          <a:xfrm>
            <a:off x="4643438" y="5000636"/>
            <a:ext cx="1928826" cy="1357322"/>
          </a:xfrm>
          <a:prstGeom prst="rect">
            <a:avLst/>
          </a:prstGeom>
          <a:solidFill>
            <a:srgbClr val="00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effectLst>
                  <a:outerShdw blurRad="38100" dist="38100" dir="2700000" algn="tl">
                    <a:srgbClr val="000000">
                      <a:alpha val="43137"/>
                    </a:srgbClr>
                  </a:outerShdw>
                </a:effectLst>
                <a:latin typeface="Arial Narrow" pitchFamily="34" charset="0"/>
              </a:rPr>
              <a:t>EDIZIONE</a:t>
            </a:r>
          </a:p>
          <a:p>
            <a:pPr algn="ctr"/>
            <a:r>
              <a:rPr lang="it-IT" sz="3200" b="1" dirty="0" smtClean="0">
                <a:effectLst>
                  <a:outerShdw blurRad="38100" dist="38100" dir="2700000" algn="tl">
                    <a:srgbClr val="000000">
                      <a:alpha val="43137"/>
                    </a:srgbClr>
                  </a:outerShdw>
                </a:effectLst>
                <a:latin typeface="Arial Narrow" pitchFamily="34" charset="0"/>
              </a:rPr>
              <a:t>2017</a:t>
            </a:r>
            <a:endParaRPr lang="it-IT" sz="3200" b="1" dirty="0">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47900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0"/>
                                        </p:tgtEl>
                                        <p:attrNameLst>
                                          <p:attrName>style.visibility</p:attrName>
                                        </p:attrNameLst>
                                      </p:cBhvr>
                                      <p:to>
                                        <p:strVal val="visible"/>
                                      </p:to>
                                    </p:set>
                                    <p:anim calcmode="discrete" valueType="clr">
                                      <p:cBhvr override="childStyle">
                                        <p:cTn id="19" dur="50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10"/>
                                        </p:tgtEl>
                                        <p:attrNameLst>
                                          <p:attrName>fillcolor</p:attrName>
                                        </p:attrNameLst>
                                      </p:cBhvr>
                                      <p:tavLst>
                                        <p:tav tm="0">
                                          <p:val>
                                            <p:clrVal>
                                              <a:schemeClr val="accent2"/>
                                            </p:clrVal>
                                          </p:val>
                                        </p:tav>
                                        <p:tav tm="50000">
                                          <p:val>
                                            <p:clrVal>
                                              <a:schemeClr val="hlink"/>
                                            </p:clrVal>
                                          </p:val>
                                        </p:tav>
                                      </p:tavLst>
                                    </p:anim>
                                    <p:set>
                                      <p:cBhvr>
                                        <p:cTn id="21" dur="500"/>
                                        <p:tgtEl>
                                          <p:spTgt spid="10"/>
                                        </p:tgtEl>
                                        <p:attrNameLst>
                                          <p:attrName>fill.type</p:attrName>
                                        </p:attrNameLst>
                                      </p:cBhvr>
                                      <p:to>
                                        <p:strVal val="solid"/>
                                      </p:to>
                                    </p:se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p:bldP spid="10"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C3D30DCE-DACD-4CD3-A700-6D76F4FB1AB4}" type="slidenum">
              <a:rPr lang="it-IT" smtClean="0"/>
              <a:pPr/>
              <a:t>4</a:t>
            </a:fld>
            <a:endParaRPr lang="it-IT" dirty="0"/>
          </a:p>
        </p:txBody>
      </p:sp>
      <p:sp>
        <p:nvSpPr>
          <p:cNvPr id="14" name="Segnaposto piè di pagina 1"/>
          <p:cNvSpPr>
            <a:spLocks noGrp="1"/>
          </p:cNvSpPr>
          <p:nvPr>
            <p:ph type="ftr" sz="quarter" idx="11"/>
          </p:nvPr>
        </p:nvSpPr>
        <p:spPr>
          <a:xfrm>
            <a:off x="3124200" y="6356350"/>
            <a:ext cx="2895600" cy="365125"/>
          </a:xfrm>
        </p:spPr>
        <p:txBody>
          <a:bodyPr/>
          <a:lstStyle/>
          <a:p>
            <a:r>
              <a:rPr lang="it-IT" dirty="0">
                <a:solidFill>
                  <a:schemeClr val="bg1"/>
                </a:solidFill>
              </a:rPr>
              <a:t>Antonia Carlini - Summer School Tecnodid 2016</a:t>
            </a:r>
          </a:p>
        </p:txBody>
      </p:sp>
      <p:pic>
        <p:nvPicPr>
          <p:cNvPr id="180226" name="Picture 2" descr="http://activekidstv.com/wp-content/uploads/2017/08/6.jpg"/>
          <p:cNvPicPr>
            <a:picLocks noChangeAspect="1" noChangeArrowheads="1"/>
          </p:cNvPicPr>
          <p:nvPr/>
        </p:nvPicPr>
        <p:blipFill>
          <a:blip r:embed="rId2" cstate="print"/>
          <a:srcRect/>
          <a:stretch>
            <a:fillRect/>
          </a:stretch>
        </p:blipFill>
        <p:spPr bwMode="auto">
          <a:xfrm>
            <a:off x="428596" y="428604"/>
            <a:ext cx="8215370" cy="5929354"/>
          </a:xfrm>
          <a:prstGeom prst="rect">
            <a:avLst/>
          </a:prstGeom>
          <a:noFill/>
        </p:spPr>
      </p:pic>
      <p:sp>
        <p:nvSpPr>
          <p:cNvPr id="17" name="Fumetto 3 16"/>
          <p:cNvSpPr/>
          <p:nvPr/>
        </p:nvSpPr>
        <p:spPr>
          <a:xfrm>
            <a:off x="0" y="285728"/>
            <a:ext cx="3071834" cy="2428868"/>
          </a:xfrm>
          <a:prstGeom prst="wedgeEllipseCallout">
            <a:avLst>
              <a:gd name="adj1" fmla="val 21834"/>
              <a:gd name="adj2" fmla="val 60722"/>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lumMod val="50000"/>
                    <a:lumOff val="50000"/>
                  </a:schemeClr>
                </a:solidFill>
                <a:latin typeface="Agency FB" pitchFamily="34" charset="0"/>
              </a:rPr>
              <a:t>Ascolto e parlato</a:t>
            </a:r>
          </a:p>
          <a:p>
            <a:pPr algn="ctr"/>
            <a:r>
              <a:rPr lang="it-IT" sz="2800" dirty="0" smtClean="0">
                <a:solidFill>
                  <a:schemeClr val="tx1">
                    <a:lumMod val="75000"/>
                    <a:lumOff val="25000"/>
                  </a:schemeClr>
                </a:solidFill>
                <a:latin typeface="Calibri Light" pitchFamily="34" charset="0"/>
              </a:rPr>
              <a:t>dibattito </a:t>
            </a:r>
          </a:p>
          <a:p>
            <a:pPr algn="ctr"/>
            <a:r>
              <a:rPr lang="it-IT" sz="2800" dirty="0" smtClean="0">
                <a:solidFill>
                  <a:schemeClr val="tx1">
                    <a:lumMod val="75000"/>
                    <a:lumOff val="25000"/>
                  </a:schemeClr>
                </a:solidFill>
                <a:latin typeface="Calibri Light" pitchFamily="34" charset="0"/>
              </a:rPr>
              <a:t>a tema</a:t>
            </a:r>
          </a:p>
        </p:txBody>
      </p:sp>
      <p:sp>
        <p:nvSpPr>
          <p:cNvPr id="19" name="Segnaposto piè di pagina 1"/>
          <p:cNvSpPr txBox="1">
            <a:spLocks/>
          </p:cNvSpPr>
          <p:nvPr/>
        </p:nvSpPr>
        <p:spPr>
          <a:xfrm>
            <a:off x="3214678"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smtClean="0">
                <a:ln>
                  <a:noFill/>
                </a:ln>
                <a:solidFill>
                  <a:schemeClr val="tx1">
                    <a:tint val="75000"/>
                  </a:schemeClr>
                </a:solidFill>
                <a:effectLst/>
                <a:uLnTx/>
                <a:uFillTx/>
                <a:latin typeface="+mn-lt"/>
                <a:ea typeface="+mn-ea"/>
                <a:cs typeface="+mn-cs"/>
              </a:rPr>
              <a:t>Antonia Carlini </a:t>
            </a:r>
            <a:endParaRPr kumimoji="0" lang="it-IT"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0" name="CasellaDiTesto 19"/>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21" name="Fumetto 3 20"/>
          <p:cNvSpPr/>
          <p:nvPr/>
        </p:nvSpPr>
        <p:spPr>
          <a:xfrm>
            <a:off x="2714612" y="285728"/>
            <a:ext cx="3071834" cy="2428868"/>
          </a:xfrm>
          <a:prstGeom prst="wedgeEllipseCallout">
            <a:avLst>
              <a:gd name="adj1" fmla="val 21834"/>
              <a:gd name="adj2" fmla="val 60722"/>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lumMod val="50000"/>
                    <a:lumOff val="50000"/>
                  </a:schemeClr>
                </a:solidFill>
                <a:latin typeface="Agency FB" pitchFamily="34" charset="0"/>
              </a:rPr>
              <a:t>Scrittura</a:t>
            </a:r>
            <a:r>
              <a:rPr lang="it-IT" sz="3200" dirty="0" smtClean="0">
                <a:solidFill>
                  <a:schemeClr val="tx1">
                    <a:lumMod val="75000"/>
                    <a:lumOff val="25000"/>
                  </a:schemeClr>
                </a:solidFill>
                <a:latin typeface="Calibri Light" pitchFamily="34" charset="0"/>
              </a:rPr>
              <a:t> </a:t>
            </a:r>
          </a:p>
          <a:p>
            <a:pPr algn="ctr"/>
            <a:r>
              <a:rPr lang="it-IT" sz="2800" dirty="0" smtClean="0">
                <a:solidFill>
                  <a:schemeClr val="tx1">
                    <a:lumMod val="75000"/>
                    <a:lumOff val="25000"/>
                  </a:schemeClr>
                </a:solidFill>
                <a:latin typeface="Calibri Light" pitchFamily="34" charset="0"/>
              </a:rPr>
              <a:t>scrittura creativa</a:t>
            </a:r>
            <a:endParaRPr lang="it-IT" sz="2400" dirty="0" smtClean="0">
              <a:solidFill>
                <a:schemeClr val="tx1">
                  <a:lumMod val="50000"/>
                  <a:lumOff val="50000"/>
                </a:schemeClr>
              </a:solidFill>
              <a:latin typeface="Agency FB" pitchFamily="34" charset="0"/>
            </a:endParaRPr>
          </a:p>
        </p:txBody>
      </p:sp>
      <p:sp>
        <p:nvSpPr>
          <p:cNvPr id="22" name="Fumetto 3 21"/>
          <p:cNvSpPr/>
          <p:nvPr/>
        </p:nvSpPr>
        <p:spPr>
          <a:xfrm>
            <a:off x="5572132" y="357166"/>
            <a:ext cx="3071834" cy="2428868"/>
          </a:xfrm>
          <a:prstGeom prst="wedgeEllipseCallout">
            <a:avLst>
              <a:gd name="adj1" fmla="val 21834"/>
              <a:gd name="adj2" fmla="val 60722"/>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lumMod val="50000"/>
                    <a:lumOff val="50000"/>
                  </a:schemeClr>
                </a:solidFill>
                <a:latin typeface="Agency FB" pitchFamily="34" charset="0"/>
              </a:rPr>
              <a:t>Lettura</a:t>
            </a:r>
            <a:endParaRPr lang="it-IT" sz="3200" dirty="0" smtClean="0">
              <a:solidFill>
                <a:schemeClr val="tx1">
                  <a:lumMod val="75000"/>
                  <a:lumOff val="25000"/>
                </a:schemeClr>
              </a:solidFill>
              <a:latin typeface="Calibri Light" pitchFamily="34" charset="0"/>
            </a:endParaRPr>
          </a:p>
          <a:p>
            <a:pPr algn="ctr"/>
            <a:r>
              <a:rPr lang="it-IT" sz="2800" dirty="0" smtClean="0">
                <a:solidFill>
                  <a:schemeClr val="tx1">
                    <a:lumMod val="75000"/>
                    <a:lumOff val="25000"/>
                  </a:schemeClr>
                </a:solidFill>
                <a:latin typeface="Calibri Light" pitchFamily="34" charset="0"/>
              </a:rPr>
              <a:t>lettura e strategie</a:t>
            </a:r>
            <a:endParaRPr lang="it-IT" sz="2400" dirty="0" smtClean="0">
              <a:solidFill>
                <a:schemeClr val="tx1">
                  <a:lumMod val="50000"/>
                  <a:lumOff val="50000"/>
                </a:schemeClr>
              </a:solidFill>
              <a:latin typeface="Agency FB" pitchFamily="34" charset="0"/>
            </a:endParaRPr>
          </a:p>
        </p:txBody>
      </p:sp>
      <p:sp>
        <p:nvSpPr>
          <p:cNvPr id="23" name="Fumetto 3 22"/>
          <p:cNvSpPr/>
          <p:nvPr/>
        </p:nvSpPr>
        <p:spPr>
          <a:xfrm>
            <a:off x="0" y="3857628"/>
            <a:ext cx="3071834" cy="2428868"/>
          </a:xfrm>
          <a:prstGeom prst="wedgeEllipseCallout">
            <a:avLst>
              <a:gd name="adj1" fmla="val 21834"/>
              <a:gd name="adj2" fmla="val 60722"/>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chemeClr val="tx1">
                    <a:lumMod val="50000"/>
                    <a:lumOff val="50000"/>
                  </a:schemeClr>
                </a:solidFill>
                <a:latin typeface="Agency FB" pitchFamily="34" charset="0"/>
              </a:rPr>
              <a:t>Laboratorio storico</a:t>
            </a:r>
          </a:p>
          <a:p>
            <a:pPr algn="ctr"/>
            <a:r>
              <a:rPr lang="it-IT" sz="2800" dirty="0" smtClean="0">
                <a:solidFill>
                  <a:schemeClr val="tx1">
                    <a:lumMod val="75000"/>
                    <a:lumOff val="25000"/>
                  </a:schemeClr>
                </a:solidFill>
                <a:latin typeface="Calibri Light" pitchFamily="34" charset="0"/>
              </a:rPr>
              <a:t>Ricerca fonti</a:t>
            </a:r>
          </a:p>
          <a:p>
            <a:pPr algn="ctr"/>
            <a:r>
              <a:rPr lang="it-IT" sz="2400" dirty="0" smtClean="0">
                <a:solidFill>
                  <a:schemeClr val="tx1">
                    <a:lumMod val="75000"/>
                    <a:lumOff val="25000"/>
                  </a:schemeClr>
                </a:solidFill>
                <a:latin typeface="Calibri Light" pitchFamily="34" charset="0"/>
              </a:rPr>
              <a:t>Organizzazione</a:t>
            </a:r>
          </a:p>
          <a:p>
            <a:pPr algn="ctr"/>
            <a:r>
              <a:rPr lang="it-IT" sz="2800" dirty="0" smtClean="0">
                <a:solidFill>
                  <a:schemeClr val="tx1">
                    <a:lumMod val="75000"/>
                    <a:lumOff val="25000"/>
                  </a:schemeClr>
                </a:solidFill>
                <a:latin typeface="Calibri Light" pitchFamily="34" charset="0"/>
              </a:rPr>
              <a:t>Esposizione</a:t>
            </a:r>
          </a:p>
        </p:txBody>
      </p:sp>
      <p:sp>
        <p:nvSpPr>
          <p:cNvPr id="24" name="Fumetto 3 23"/>
          <p:cNvSpPr/>
          <p:nvPr/>
        </p:nvSpPr>
        <p:spPr>
          <a:xfrm>
            <a:off x="2714612" y="3857628"/>
            <a:ext cx="3071834" cy="2428868"/>
          </a:xfrm>
          <a:prstGeom prst="wedgeEllipseCallout">
            <a:avLst>
              <a:gd name="adj1" fmla="val 21834"/>
              <a:gd name="adj2" fmla="val 60722"/>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lumMod val="50000"/>
                    <a:lumOff val="50000"/>
                  </a:schemeClr>
                </a:solidFill>
                <a:latin typeface="Agency FB" pitchFamily="34" charset="0"/>
              </a:rPr>
              <a:t>Matematica</a:t>
            </a:r>
          </a:p>
          <a:p>
            <a:pPr algn="ctr"/>
            <a:r>
              <a:rPr lang="it-IT" sz="2800" dirty="0" smtClean="0">
                <a:solidFill>
                  <a:schemeClr val="tx1">
                    <a:lumMod val="75000"/>
                    <a:lumOff val="25000"/>
                  </a:schemeClr>
                </a:solidFill>
                <a:latin typeface="Calibri Light" pitchFamily="34" charset="0"/>
              </a:rPr>
              <a:t>Problem solving </a:t>
            </a:r>
          </a:p>
        </p:txBody>
      </p:sp>
      <p:sp>
        <p:nvSpPr>
          <p:cNvPr id="25" name="Fumetto 3 24"/>
          <p:cNvSpPr/>
          <p:nvPr/>
        </p:nvSpPr>
        <p:spPr>
          <a:xfrm>
            <a:off x="5572132" y="3857628"/>
            <a:ext cx="3071834" cy="2428868"/>
          </a:xfrm>
          <a:prstGeom prst="wedgeEllipseCallout">
            <a:avLst>
              <a:gd name="adj1" fmla="val 21834"/>
              <a:gd name="adj2" fmla="val 60722"/>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lumMod val="50000"/>
                    <a:lumOff val="50000"/>
                  </a:schemeClr>
                </a:solidFill>
                <a:latin typeface="Agency FB" pitchFamily="34" charset="0"/>
              </a:rPr>
              <a:t>Musica</a:t>
            </a:r>
          </a:p>
          <a:p>
            <a:pPr algn="ctr"/>
            <a:r>
              <a:rPr lang="it-IT" sz="2800" dirty="0" smtClean="0">
                <a:solidFill>
                  <a:schemeClr val="tx1">
                    <a:lumMod val="75000"/>
                    <a:lumOff val="25000"/>
                  </a:schemeClr>
                </a:solidFill>
                <a:latin typeface="Calibri Light" pitchFamily="34" charset="0"/>
              </a:rPr>
              <a:t>Esperienze musicali</a:t>
            </a:r>
          </a:p>
        </p:txBody>
      </p:sp>
      <p:sp>
        <p:nvSpPr>
          <p:cNvPr id="28" name="Fumetto 3 27"/>
          <p:cNvSpPr/>
          <p:nvPr/>
        </p:nvSpPr>
        <p:spPr>
          <a:xfrm>
            <a:off x="1000100" y="2214554"/>
            <a:ext cx="3071834" cy="2428868"/>
          </a:xfrm>
          <a:prstGeom prst="wedgeEllipseCallout">
            <a:avLst>
              <a:gd name="adj1" fmla="val 21834"/>
              <a:gd name="adj2" fmla="val 60722"/>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lumMod val="50000"/>
                    <a:lumOff val="50000"/>
                  </a:schemeClr>
                </a:solidFill>
                <a:latin typeface="Agency FB" pitchFamily="34" charset="0"/>
              </a:rPr>
              <a:t>Scienze</a:t>
            </a:r>
            <a:endParaRPr lang="it-IT" sz="3200" dirty="0" smtClean="0">
              <a:solidFill>
                <a:schemeClr val="tx1">
                  <a:lumMod val="75000"/>
                  <a:lumOff val="25000"/>
                </a:schemeClr>
              </a:solidFill>
              <a:latin typeface="Calibri Light" pitchFamily="34" charset="0"/>
            </a:endParaRPr>
          </a:p>
          <a:p>
            <a:pPr algn="ctr"/>
            <a:r>
              <a:rPr lang="it-IT" sz="2800" dirty="0" smtClean="0">
                <a:solidFill>
                  <a:schemeClr val="tx1">
                    <a:lumMod val="75000"/>
                    <a:lumOff val="25000"/>
                  </a:schemeClr>
                </a:solidFill>
                <a:latin typeface="Calibri Light" pitchFamily="34" charset="0"/>
              </a:rPr>
              <a:t>Esperimenti</a:t>
            </a:r>
            <a:endParaRPr lang="it-IT" sz="2400" dirty="0" smtClean="0">
              <a:solidFill>
                <a:schemeClr val="tx1">
                  <a:lumMod val="50000"/>
                  <a:lumOff val="50000"/>
                </a:schemeClr>
              </a:solidFill>
              <a:latin typeface="Agency FB" pitchFamily="34" charset="0"/>
            </a:endParaRPr>
          </a:p>
        </p:txBody>
      </p:sp>
      <p:sp>
        <p:nvSpPr>
          <p:cNvPr id="29" name="Fumetto 3 28"/>
          <p:cNvSpPr/>
          <p:nvPr/>
        </p:nvSpPr>
        <p:spPr>
          <a:xfrm>
            <a:off x="4071934" y="2143116"/>
            <a:ext cx="3071834" cy="2428868"/>
          </a:xfrm>
          <a:prstGeom prst="wedgeEllipseCallout">
            <a:avLst>
              <a:gd name="adj1" fmla="val 21834"/>
              <a:gd name="adj2" fmla="val 60722"/>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chemeClr val="tx1">
                    <a:lumMod val="50000"/>
                    <a:lumOff val="50000"/>
                  </a:schemeClr>
                </a:solidFill>
                <a:latin typeface="Agency FB" pitchFamily="34" charset="0"/>
              </a:rPr>
              <a:t>Arte </a:t>
            </a:r>
            <a:endParaRPr lang="it-IT" sz="3200" dirty="0" smtClean="0">
              <a:solidFill>
                <a:schemeClr val="tx1">
                  <a:lumMod val="75000"/>
                  <a:lumOff val="25000"/>
                </a:schemeClr>
              </a:solidFill>
              <a:latin typeface="Calibri Light" pitchFamily="34" charset="0"/>
            </a:endParaRPr>
          </a:p>
          <a:p>
            <a:pPr algn="ctr"/>
            <a:r>
              <a:rPr lang="it-IT" sz="2800" dirty="0" smtClean="0">
                <a:solidFill>
                  <a:schemeClr val="tx1">
                    <a:lumMod val="75000"/>
                    <a:lumOff val="25000"/>
                  </a:schemeClr>
                </a:solidFill>
                <a:latin typeface="Calibri Light" pitchFamily="34" charset="0"/>
              </a:rPr>
              <a:t>Esperienze artistiche</a:t>
            </a:r>
            <a:endParaRPr lang="it-IT" sz="2400" dirty="0" smtClean="0">
              <a:solidFill>
                <a:schemeClr val="tx1">
                  <a:lumMod val="50000"/>
                  <a:lumOff val="50000"/>
                </a:schemeClr>
              </a:solidFill>
              <a:latin typeface="Agency FB" pitchFamily="34" charset="0"/>
            </a:endParaRPr>
          </a:p>
        </p:txBody>
      </p:sp>
    </p:spTree>
    <p:extLst>
      <p:ext uri="{BB962C8B-B14F-4D97-AF65-F5344CB8AC3E}">
        <p14:creationId xmlns:p14="http://schemas.microsoft.com/office/powerpoint/2010/main" val="297639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000"/>
                                        <p:tgtEl>
                                          <p:spTgt spid="24"/>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childTnLst>
                                </p:cTn>
                              </p:par>
                            </p:childTnLst>
                          </p:cTn>
                        </p:par>
                        <p:par>
                          <p:cTn id="32" fill="hold">
                            <p:stCondLst>
                              <p:cond delay="13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96344" y="1968831"/>
            <a:ext cx="6380112" cy="3836326"/>
          </a:xfrm>
          <a:noFill/>
        </p:spPr>
        <p:txBody>
          <a:bodyPr>
            <a:noAutofit/>
          </a:bodyPr>
          <a:lstStyle/>
          <a:p>
            <a:pPr marL="0" indent="0" algn="just">
              <a:spcBef>
                <a:spcPts val="0"/>
              </a:spcBef>
              <a:buNone/>
            </a:pPr>
            <a:r>
              <a:rPr lang="it-IT" sz="2800" dirty="0">
                <a:latin typeface="Candara" pitchFamily="34" charset="0"/>
              </a:rPr>
              <a:t> </a:t>
            </a:r>
          </a:p>
          <a:p>
            <a:pPr marL="0" indent="0" algn="just">
              <a:spcBef>
                <a:spcPts val="0"/>
              </a:spcBef>
              <a:buNone/>
            </a:pPr>
            <a:endParaRPr lang="it-IT" sz="2800" dirty="0">
              <a:latin typeface="Candara" pitchFamily="34" charset="0"/>
            </a:endParaRPr>
          </a:p>
          <a:p>
            <a:pPr marL="0" indent="0" algn="just">
              <a:spcBef>
                <a:spcPts val="0"/>
              </a:spcBef>
              <a:buNone/>
            </a:pPr>
            <a:endParaRPr lang="it-IT" sz="2800" dirty="0">
              <a:latin typeface="Candara" pitchFamily="34" charset="0"/>
            </a:endParaRPr>
          </a:p>
        </p:txBody>
      </p:sp>
      <p:sp>
        <p:nvSpPr>
          <p:cNvPr id="6" name="CasellaDiTesto 5"/>
          <p:cNvSpPr txBox="1"/>
          <p:nvPr/>
        </p:nvSpPr>
        <p:spPr>
          <a:xfrm>
            <a:off x="1547664" y="1844824"/>
            <a:ext cx="184731" cy="369332"/>
          </a:xfrm>
          <a:prstGeom prst="rect">
            <a:avLst/>
          </a:prstGeom>
          <a:noFill/>
        </p:spPr>
        <p:txBody>
          <a:bodyPr wrap="none" rtlCol="0">
            <a:spAutoFit/>
          </a:bodyPr>
          <a:lstStyle/>
          <a:p>
            <a:endParaRPr lang="it-IT" dirty="0"/>
          </a:p>
        </p:txBody>
      </p:sp>
      <p:sp>
        <p:nvSpPr>
          <p:cNvPr id="12" name="CasellaDiTesto 11"/>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
        <p:nvSpPr>
          <p:cNvPr id="9" name="Segnaposto piè di pagina 3"/>
          <p:cNvSpPr txBox="1">
            <a:spLocks/>
          </p:cNvSpPr>
          <p:nvPr/>
        </p:nvSpPr>
        <p:spPr>
          <a:xfrm>
            <a:off x="3124200" y="6356350"/>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Antonia Carlini</a:t>
            </a:r>
          </a:p>
        </p:txBody>
      </p:sp>
      <p:sp>
        <p:nvSpPr>
          <p:cNvPr id="2" name="Segnaposto numero diapositiva 1"/>
          <p:cNvSpPr>
            <a:spLocks noGrp="1"/>
          </p:cNvSpPr>
          <p:nvPr>
            <p:ph type="sldNum" sz="quarter" idx="12"/>
          </p:nvPr>
        </p:nvSpPr>
        <p:spPr/>
        <p:txBody>
          <a:bodyPr/>
          <a:lstStyle/>
          <a:p>
            <a:fld id="{ABA9589E-4976-4FB0-A765-DDD9500F131C}" type="slidenum">
              <a:rPr lang="it-IT" smtClean="0"/>
              <a:pPr/>
              <a:t>5</a:t>
            </a:fld>
            <a:endParaRPr lang="it-IT" dirty="0"/>
          </a:p>
        </p:txBody>
      </p:sp>
      <p:sp>
        <p:nvSpPr>
          <p:cNvPr id="4" name="Segnaposto piè di pagina 3"/>
          <p:cNvSpPr>
            <a:spLocks noGrp="1"/>
          </p:cNvSpPr>
          <p:nvPr>
            <p:ph type="ftr" sz="quarter" idx="11"/>
          </p:nvPr>
        </p:nvSpPr>
        <p:spPr/>
        <p:txBody>
          <a:bodyPr/>
          <a:lstStyle/>
          <a:p>
            <a:r>
              <a:rPr lang="it-IT" dirty="0"/>
              <a:t>Antonia Carlini</a:t>
            </a:r>
          </a:p>
        </p:txBody>
      </p:sp>
      <p:sp>
        <p:nvSpPr>
          <p:cNvPr id="5" name="Rettangolo 4"/>
          <p:cNvSpPr/>
          <p:nvPr/>
        </p:nvSpPr>
        <p:spPr>
          <a:xfrm>
            <a:off x="3000364" y="2000240"/>
            <a:ext cx="5563477" cy="3170099"/>
          </a:xfrm>
          <a:prstGeom prst="rect">
            <a:avLst/>
          </a:prstGeom>
        </p:spPr>
        <p:txBody>
          <a:bodyPr wrap="square">
            <a:spAutoFit/>
          </a:bodyPr>
          <a:lstStyle/>
          <a:p>
            <a:pPr algn="ctr"/>
            <a:r>
              <a:rPr lang="it-IT" sz="4000" dirty="0" smtClean="0">
                <a:latin typeface="Calibri" pitchFamily="34" charset="0"/>
              </a:rPr>
              <a:t>Punta sugli ambienti di apprendimento digitali per potenziare il processo di insegnamento apprendimento</a:t>
            </a:r>
            <a:endParaRPr lang="it-IT" sz="4000" dirty="0"/>
          </a:p>
        </p:txBody>
      </p:sp>
      <p:sp>
        <p:nvSpPr>
          <p:cNvPr id="7" name="CasellaDiTesto 6"/>
          <p:cNvSpPr txBox="1"/>
          <p:nvPr/>
        </p:nvSpPr>
        <p:spPr>
          <a:xfrm>
            <a:off x="523642" y="2463690"/>
            <a:ext cx="1470274" cy="132343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it-IT" sz="8000" b="1" i="1" dirty="0" smtClean="0">
                <a:solidFill>
                  <a:schemeClr val="bg1"/>
                </a:solidFill>
                <a:effectLst>
                  <a:outerShdw blurRad="38100" dist="38100" dir="2700000" algn="tl">
                    <a:srgbClr val="000000">
                      <a:alpha val="43137"/>
                    </a:srgbClr>
                  </a:outerShdw>
                </a:effectLst>
                <a:latin typeface="Candara" panose="020E0502030303020204" pitchFamily="34" charset="0"/>
              </a:rPr>
              <a:t>n.7</a:t>
            </a:r>
            <a:endParaRPr lang="it-IT" sz="8000" b="1" i="1"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11" name="Rettangolo 10"/>
          <p:cNvSpPr/>
          <p:nvPr/>
        </p:nvSpPr>
        <p:spPr>
          <a:xfrm>
            <a:off x="571472" y="285728"/>
            <a:ext cx="8072494" cy="121444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chemeClr val="bg1"/>
                </a:solidFill>
                <a:latin typeface="Calibri Light" pitchFamily="34" charset="0"/>
              </a:rPr>
              <a:t>L’insegnante competente …</a:t>
            </a:r>
            <a:endParaRPr lang="it-IT" sz="4400" b="1" dirty="0">
              <a:solidFill>
                <a:schemeClr val="bg1"/>
              </a:solidFill>
              <a:latin typeface="Calibri Light" pitchFamily="34" charset="0"/>
            </a:endParaRPr>
          </a:p>
        </p:txBody>
      </p:sp>
    </p:spTree>
    <p:extLst>
      <p:ext uri="{BB962C8B-B14F-4D97-AF65-F5344CB8AC3E}">
        <p14:creationId xmlns:p14="http://schemas.microsoft.com/office/powerpoint/2010/main" val="29236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lasse Vichy 2 sept 1940"/>
          <p:cNvPicPr/>
          <p:nvPr/>
        </p:nvPicPr>
        <p:blipFill>
          <a:blip r:embed="rId3" cstate="print"/>
          <a:srcRect/>
          <a:stretch>
            <a:fillRect/>
          </a:stretch>
        </p:blipFill>
        <p:spPr bwMode="auto">
          <a:xfrm>
            <a:off x="431794" y="1491424"/>
            <a:ext cx="4068767" cy="4652220"/>
          </a:xfrm>
          <a:prstGeom prst="rect">
            <a:avLst/>
          </a:prstGeom>
          <a:noFill/>
          <a:ln w="76200">
            <a:noFill/>
            <a:miter lim="800000"/>
            <a:headEnd/>
            <a:tailEnd/>
          </a:ln>
        </p:spPr>
      </p:pic>
      <p:pic>
        <p:nvPicPr>
          <p:cNvPr id="3" name="Immagine 2" descr="http://cdn-2.vivalascuola.it/o/j/le-migliori-risorse-gratuite-per-la-lim_130a7c36d64535b31857c9d0999cd713.jpg"/>
          <p:cNvPicPr/>
          <p:nvPr/>
        </p:nvPicPr>
        <p:blipFill>
          <a:blip r:embed="rId4" cstate="print"/>
          <a:srcRect/>
          <a:stretch>
            <a:fillRect/>
          </a:stretch>
        </p:blipFill>
        <p:spPr bwMode="auto">
          <a:xfrm>
            <a:off x="4572000" y="1483620"/>
            <a:ext cx="4114800" cy="4660024"/>
          </a:xfrm>
          <a:prstGeom prst="rect">
            <a:avLst/>
          </a:prstGeom>
          <a:noFill/>
          <a:ln w="76200">
            <a:noFill/>
            <a:miter lim="800000"/>
            <a:headEnd/>
            <a:tailEnd/>
          </a:ln>
        </p:spPr>
      </p:pic>
      <p:sp>
        <p:nvSpPr>
          <p:cNvPr id="7" name="Rettangolo 6"/>
          <p:cNvSpPr/>
          <p:nvPr/>
        </p:nvSpPr>
        <p:spPr>
          <a:xfrm>
            <a:off x="357159" y="339744"/>
            <a:ext cx="8358246" cy="986408"/>
          </a:xfrm>
          <a:prstGeom prst="rect">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a:solidFill>
                  <a:schemeClr val="bg1"/>
                </a:solidFill>
                <a:latin typeface="Calibri Light" pitchFamily="34" charset="0"/>
              </a:rPr>
              <a:t>A proposito di </a:t>
            </a:r>
            <a:r>
              <a:rPr lang="it-IT" sz="4000" dirty="0" smtClean="0">
                <a:solidFill>
                  <a:schemeClr val="bg1"/>
                </a:solidFill>
                <a:latin typeface="Calibri Light" pitchFamily="34" charset="0"/>
              </a:rPr>
              <a:t>innovazione con le TIC</a:t>
            </a:r>
            <a:endParaRPr lang="it-IT" sz="4000" dirty="0">
              <a:solidFill>
                <a:schemeClr val="bg1"/>
              </a:solidFill>
              <a:latin typeface="Calibri Light" pitchFamily="34" charset="0"/>
            </a:endParaRPr>
          </a:p>
        </p:txBody>
      </p:sp>
      <p:sp>
        <p:nvSpPr>
          <p:cNvPr id="5" name="Segnaposto piè di pagina 4"/>
          <p:cNvSpPr>
            <a:spLocks noGrp="1"/>
          </p:cNvSpPr>
          <p:nvPr>
            <p:ph type="ftr" sz="quarter" idx="11"/>
          </p:nvPr>
        </p:nvSpPr>
        <p:spPr/>
        <p:txBody>
          <a:bodyPr/>
          <a:lstStyle/>
          <a:p>
            <a:r>
              <a:rPr lang="it-IT" dirty="0"/>
              <a:t>Antonia </a:t>
            </a:r>
            <a:r>
              <a:rPr lang="it-IT" dirty="0" smtClean="0"/>
              <a:t>Carlini</a:t>
            </a:r>
            <a:endParaRPr lang="it-IT" dirty="0"/>
          </a:p>
        </p:txBody>
      </p:sp>
      <p:sp>
        <p:nvSpPr>
          <p:cNvPr id="6" name="Segnaposto numero diapositiva 5"/>
          <p:cNvSpPr>
            <a:spLocks noGrp="1"/>
          </p:cNvSpPr>
          <p:nvPr>
            <p:ph type="sldNum" sz="quarter" idx="12"/>
          </p:nvPr>
        </p:nvSpPr>
        <p:spPr/>
        <p:txBody>
          <a:bodyPr/>
          <a:lstStyle/>
          <a:p>
            <a:fld id="{C3D30DCE-DACD-4CD3-A700-6D76F4FB1AB4}" type="slidenum">
              <a:rPr lang="it-IT" smtClean="0"/>
              <a:pPr/>
              <a:t>6</a:t>
            </a:fld>
            <a:endParaRPr lang="it-IT" dirty="0"/>
          </a:p>
        </p:txBody>
      </p:sp>
      <p:sp>
        <p:nvSpPr>
          <p:cNvPr id="10" name="CasellaDiTesto 9"/>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Tree>
    <p:extLst>
      <p:ext uri="{BB962C8B-B14F-4D97-AF65-F5344CB8AC3E}">
        <p14:creationId xmlns:p14="http://schemas.microsoft.com/office/powerpoint/2010/main" val="31470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http://www.montessoribilingue.it/wp-content/uploads/2015/04/Ambiente1-710x375.jpg"/>
          <p:cNvPicPr/>
          <p:nvPr/>
        </p:nvPicPr>
        <p:blipFill>
          <a:blip r:embed="rId3" cstate="print"/>
          <a:srcRect/>
          <a:stretch>
            <a:fillRect/>
          </a:stretch>
        </p:blipFill>
        <p:spPr bwMode="auto">
          <a:xfrm>
            <a:off x="285720" y="1428736"/>
            <a:ext cx="4214842" cy="4500594"/>
          </a:xfrm>
          <a:prstGeom prst="rect">
            <a:avLst/>
          </a:prstGeom>
          <a:noFill/>
          <a:ln w="9525">
            <a:noFill/>
            <a:miter lim="800000"/>
            <a:headEnd/>
            <a:tailEnd/>
          </a:ln>
        </p:spPr>
      </p:pic>
      <p:pic>
        <p:nvPicPr>
          <p:cNvPr id="10" name="Immagine 9" descr="http://planetgranny.org/equazioni/wp-content/uploads/2012/02/bambini_montessori.jpg"/>
          <p:cNvPicPr/>
          <p:nvPr/>
        </p:nvPicPr>
        <p:blipFill>
          <a:blip r:embed="rId4" cstate="print"/>
          <a:srcRect/>
          <a:stretch>
            <a:fillRect/>
          </a:stretch>
        </p:blipFill>
        <p:spPr bwMode="auto">
          <a:xfrm>
            <a:off x="4572000" y="1420162"/>
            <a:ext cx="4313806" cy="4437730"/>
          </a:xfrm>
          <a:prstGeom prst="rect">
            <a:avLst/>
          </a:prstGeom>
          <a:noFill/>
          <a:ln w="9525">
            <a:noFill/>
            <a:miter lim="800000"/>
            <a:headEnd/>
            <a:tailEnd/>
          </a:ln>
        </p:spPr>
      </p:pic>
      <p:sp>
        <p:nvSpPr>
          <p:cNvPr id="2" name="Segnaposto piè di pagina 1"/>
          <p:cNvSpPr>
            <a:spLocks noGrp="1"/>
          </p:cNvSpPr>
          <p:nvPr>
            <p:ph type="ftr" sz="quarter" idx="11"/>
          </p:nvPr>
        </p:nvSpPr>
        <p:spPr/>
        <p:txBody>
          <a:bodyPr/>
          <a:lstStyle/>
          <a:p>
            <a:r>
              <a:rPr lang="it-IT" dirty="0"/>
              <a:t>Antonia </a:t>
            </a:r>
            <a:r>
              <a:rPr lang="it-IT" dirty="0" smtClean="0"/>
              <a:t>Carlini</a:t>
            </a:r>
            <a:endParaRPr lang="it-IT" dirty="0"/>
          </a:p>
        </p:txBody>
      </p:sp>
      <p:sp>
        <p:nvSpPr>
          <p:cNvPr id="3" name="Segnaposto numero diapositiva 2"/>
          <p:cNvSpPr>
            <a:spLocks noGrp="1"/>
          </p:cNvSpPr>
          <p:nvPr>
            <p:ph type="sldNum" sz="quarter" idx="12"/>
          </p:nvPr>
        </p:nvSpPr>
        <p:spPr/>
        <p:txBody>
          <a:bodyPr/>
          <a:lstStyle/>
          <a:p>
            <a:fld id="{C3D30DCE-DACD-4CD3-A700-6D76F4FB1AB4}" type="slidenum">
              <a:rPr lang="it-IT" smtClean="0"/>
              <a:pPr/>
              <a:t>7</a:t>
            </a:fld>
            <a:endParaRPr lang="it-IT" dirty="0"/>
          </a:p>
        </p:txBody>
      </p:sp>
      <p:sp>
        <p:nvSpPr>
          <p:cNvPr id="13" name="Rettangolo 12"/>
          <p:cNvSpPr/>
          <p:nvPr/>
        </p:nvSpPr>
        <p:spPr>
          <a:xfrm>
            <a:off x="357158" y="339744"/>
            <a:ext cx="8501121" cy="986408"/>
          </a:xfrm>
          <a:prstGeom prst="rect">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chemeClr val="bg1"/>
                </a:solidFill>
                <a:latin typeface="Calibri Light" pitchFamily="34" charset="0"/>
              </a:rPr>
              <a:t>… trova la differenza!</a:t>
            </a:r>
            <a:endParaRPr lang="it-IT" sz="4400" dirty="0">
              <a:solidFill>
                <a:schemeClr val="bg1"/>
              </a:solidFill>
              <a:latin typeface="Calibri Light" pitchFamily="34" charset="0"/>
            </a:endParaRPr>
          </a:p>
        </p:txBody>
      </p:sp>
      <p:sp>
        <p:nvSpPr>
          <p:cNvPr id="14" name="CasellaDiTesto 13"/>
          <p:cNvSpPr txBox="1"/>
          <p:nvPr/>
        </p:nvSpPr>
        <p:spPr>
          <a:xfrm>
            <a:off x="0" y="6642556"/>
            <a:ext cx="2411760" cy="215444"/>
          </a:xfrm>
          <a:prstGeom prst="rect">
            <a:avLst/>
          </a:prstGeom>
          <a:noFill/>
        </p:spPr>
        <p:txBody>
          <a:bodyPr wrap="square" rtlCol="0">
            <a:spAutoFit/>
          </a:bodyPr>
          <a:lstStyle/>
          <a:p>
            <a:r>
              <a:rPr lang="it-IT" sz="800" i="1" dirty="0">
                <a:solidFill>
                  <a:schemeClr val="tx1">
                    <a:lumMod val="65000"/>
                    <a:lumOff val="35000"/>
                  </a:schemeClr>
                </a:solidFill>
              </a:rPr>
              <a:t>E’ vietata la diffusione e la riproduzione (L.633-1941 )</a:t>
            </a:r>
          </a:p>
        </p:txBody>
      </p:sp>
    </p:spTree>
    <p:extLst>
      <p:ext uri="{BB962C8B-B14F-4D97-AF65-F5344CB8AC3E}">
        <p14:creationId xmlns:p14="http://schemas.microsoft.com/office/powerpoint/2010/main" val="427091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75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75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a:t>Antonia Carlini - Summer School Tecnodid 2016</a:t>
            </a:r>
          </a:p>
        </p:txBody>
      </p:sp>
      <p:sp>
        <p:nvSpPr>
          <p:cNvPr id="3" name="Segnaposto numero diapositiva 2"/>
          <p:cNvSpPr>
            <a:spLocks noGrp="1"/>
          </p:cNvSpPr>
          <p:nvPr>
            <p:ph type="sldNum" sz="quarter" idx="12"/>
          </p:nvPr>
        </p:nvSpPr>
        <p:spPr/>
        <p:txBody>
          <a:bodyPr/>
          <a:lstStyle/>
          <a:p>
            <a:fld id="{C3D30DCE-DACD-4CD3-A700-6D76F4FB1AB4}" type="slidenum">
              <a:rPr lang="it-IT" smtClean="0"/>
              <a:pPr/>
              <a:t>8</a:t>
            </a:fld>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51694"/>
            <a:ext cx="8359899" cy="5904656"/>
          </a:xfrm>
          <a:prstGeom prst="rect">
            <a:avLst/>
          </a:prstGeom>
        </p:spPr>
      </p:pic>
      <p:sp>
        <p:nvSpPr>
          <p:cNvPr id="5" name="Rettangolo 4"/>
          <p:cNvSpPr/>
          <p:nvPr/>
        </p:nvSpPr>
        <p:spPr>
          <a:xfrm>
            <a:off x="611560" y="692696"/>
            <a:ext cx="7920880" cy="5016758"/>
          </a:xfrm>
          <a:prstGeom prst="rect">
            <a:avLst/>
          </a:prstGeom>
          <a:ln>
            <a:noFill/>
          </a:ln>
          <a:effectLst>
            <a:outerShdw blurRad="107950" dist="12700" dir="5400000" algn="ctr">
              <a:srgbClr val="000000"/>
            </a:outerShdw>
          </a:effectLst>
        </p:spPr>
        <p:txBody>
          <a:bodyPr wrap="square">
            <a:spAutoFit/>
          </a:bodyPr>
          <a:lstStyle/>
          <a:p>
            <a:pPr lvl="0" algn="just" fontAlgn="base">
              <a:spcBef>
                <a:spcPct val="0"/>
              </a:spcBef>
              <a:spcAft>
                <a:spcPct val="0"/>
              </a:spcAft>
            </a:pPr>
            <a:r>
              <a:rPr lang="it-IT" sz="3200" b="1" i="1" dirty="0">
                <a:solidFill>
                  <a:schemeClr val="bg1"/>
                </a:solidFill>
                <a:effectLst>
                  <a:outerShdw blurRad="38100" dist="38100" dir="2700000" algn="tl">
                    <a:srgbClr val="000000">
                      <a:alpha val="43137"/>
                    </a:srgbClr>
                  </a:outerShdw>
                </a:effectLst>
                <a:latin typeface="Candara" panose="020E0502030303020204" pitchFamily="34" charset="0"/>
                <a:ea typeface="Times New Roman" pitchFamily="18" charset="0"/>
                <a:cs typeface="Arial" pitchFamily="34" charset="0"/>
              </a:rPr>
              <a:t>“Credo che buona parte del merito del nostro successo sia dovuto all'educazione che abbiamo ricevuto. Il non dover forzatamente seguire delle regole o degli schemi, il poter autogestirsi, il poter mettere in discussione cose che ci venivano date per assodate ci ha permesso di agire un po’ differentemente dagli altri e diventare quello che siamo”. </a:t>
            </a:r>
          </a:p>
          <a:p>
            <a:pPr lvl="0" algn="just" eaLnBrk="0" fontAlgn="base" hangingPunct="0">
              <a:spcBef>
                <a:spcPct val="0"/>
              </a:spcBef>
              <a:spcAft>
                <a:spcPct val="0"/>
              </a:spcAft>
            </a:pPr>
            <a:endParaRPr lang="en-US" sz="3200" b="1" i="1" dirty="0">
              <a:solidFill>
                <a:schemeClr val="bg1"/>
              </a:solidFill>
              <a:effectLst>
                <a:outerShdw blurRad="38100" dist="38100" dir="2700000" algn="tl">
                  <a:srgbClr val="000000">
                    <a:alpha val="43137"/>
                  </a:srgbClr>
                </a:outerShdw>
              </a:effectLst>
              <a:latin typeface="Candara" panose="020E0502030303020204" pitchFamily="34" charset="0"/>
              <a:ea typeface="Times New Roman" pitchFamily="18" charset="0"/>
              <a:cs typeface="Arial" pitchFamily="34" charset="0"/>
            </a:endParaRPr>
          </a:p>
          <a:p>
            <a:pPr lvl="0" algn="r" eaLnBrk="0" fontAlgn="base" hangingPunct="0">
              <a:spcBef>
                <a:spcPct val="0"/>
              </a:spcBef>
              <a:spcAft>
                <a:spcPct val="0"/>
              </a:spcAft>
            </a:pPr>
            <a:r>
              <a:rPr lang="en-US" sz="3200" i="1" dirty="0">
                <a:solidFill>
                  <a:schemeClr val="bg1"/>
                </a:solidFill>
                <a:effectLst>
                  <a:outerShdw blurRad="38100" dist="38100" dir="2700000" algn="tl">
                    <a:srgbClr val="000000">
                      <a:alpha val="43137"/>
                    </a:srgbClr>
                  </a:outerShdw>
                </a:effectLst>
                <a:latin typeface="Candara" panose="020E0502030303020204" pitchFamily="34" charset="0"/>
                <a:ea typeface="Times New Roman" pitchFamily="18" charset="0"/>
                <a:cs typeface="Arial" pitchFamily="34" charset="0"/>
              </a:rPr>
              <a:t>Larry Page e Sergey Brin</a:t>
            </a:r>
            <a:endParaRPr lang="it-IT" sz="3200" i="1"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338647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6642556"/>
            <a:ext cx="2411760" cy="215444"/>
          </a:xfrm>
          <a:prstGeom prst="rect">
            <a:avLst/>
          </a:prstGeom>
          <a:noFill/>
        </p:spPr>
        <p:txBody>
          <a:bodyPr wrap="square" rtlCol="0">
            <a:spAutoFit/>
          </a:bodyPr>
          <a:lstStyle/>
          <a:p>
            <a:r>
              <a:rPr lang="it-IT" sz="800" i="1" dirty="0">
                <a:solidFill>
                  <a:schemeClr val="bg1"/>
                </a:solidFill>
              </a:rPr>
              <a:t>E’ vietata la diffusione e la riproduzione (L.633-1941 )</a:t>
            </a:r>
          </a:p>
        </p:txBody>
      </p:sp>
      <p:sp>
        <p:nvSpPr>
          <p:cNvPr id="5" name="Segnaposto numero diapositiva 4"/>
          <p:cNvSpPr>
            <a:spLocks noGrp="1"/>
          </p:cNvSpPr>
          <p:nvPr>
            <p:ph type="sldNum" sz="quarter" idx="12"/>
          </p:nvPr>
        </p:nvSpPr>
        <p:spPr/>
        <p:txBody>
          <a:bodyPr/>
          <a:lstStyle/>
          <a:p>
            <a:fld id="{ABA9589E-4976-4FB0-A765-DDD9500F131C}" type="slidenum">
              <a:rPr lang="it-IT" smtClean="0"/>
              <a:pPr/>
              <a:t>9</a:t>
            </a:fld>
            <a:endParaRPr lang="it-IT" dirty="0"/>
          </a:p>
        </p:txBody>
      </p:sp>
      <p:sp>
        <p:nvSpPr>
          <p:cNvPr id="9" name="Segnaposto piè di pagina 1"/>
          <p:cNvSpPr>
            <a:spLocks noGrp="1"/>
          </p:cNvSpPr>
          <p:nvPr>
            <p:ph type="ftr" sz="quarter" idx="11"/>
          </p:nvPr>
        </p:nvSpPr>
        <p:spPr>
          <a:xfrm>
            <a:off x="3124200" y="6356350"/>
            <a:ext cx="2895600" cy="365125"/>
          </a:xfrm>
        </p:spPr>
        <p:txBody>
          <a:bodyPr/>
          <a:lstStyle/>
          <a:p>
            <a:r>
              <a:rPr lang="it-IT" dirty="0"/>
              <a:t>Antonia </a:t>
            </a:r>
            <a:r>
              <a:rPr lang="it-IT" dirty="0" smtClean="0"/>
              <a:t>Carlini</a:t>
            </a:r>
            <a:endParaRPr lang="it-IT" dirty="0"/>
          </a:p>
        </p:txBody>
      </p:sp>
      <p:pic>
        <p:nvPicPr>
          <p:cNvPr id="41986" name="Picture 2" descr="Risultati immagini per studenti uso tecnologie"/>
          <p:cNvPicPr>
            <a:picLocks noChangeAspect="1" noChangeArrowheads="1"/>
          </p:cNvPicPr>
          <p:nvPr/>
        </p:nvPicPr>
        <p:blipFill>
          <a:blip r:embed="rId2" cstate="print"/>
          <a:srcRect/>
          <a:stretch>
            <a:fillRect/>
          </a:stretch>
        </p:blipFill>
        <p:spPr bwMode="auto">
          <a:xfrm>
            <a:off x="0" y="0"/>
            <a:ext cx="9144000" cy="6286520"/>
          </a:xfrm>
          <a:prstGeom prst="rect">
            <a:avLst/>
          </a:prstGeom>
          <a:noFill/>
        </p:spPr>
      </p:pic>
      <p:sp>
        <p:nvSpPr>
          <p:cNvPr id="11" name="CasellaDiTesto 10"/>
          <p:cNvSpPr txBox="1"/>
          <p:nvPr/>
        </p:nvSpPr>
        <p:spPr>
          <a:xfrm>
            <a:off x="1500166" y="0"/>
            <a:ext cx="5904656" cy="1077218"/>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sz="3200" dirty="0">
                <a:solidFill>
                  <a:srgbClr val="002060"/>
                </a:solidFill>
                <a:latin typeface="Segoe Print" pitchFamily="2" charset="0"/>
              </a:rPr>
              <a:t>Promuove il tutoring per il recupero di conoscenze … </a:t>
            </a:r>
          </a:p>
        </p:txBody>
      </p:sp>
      <p:sp>
        <p:nvSpPr>
          <p:cNvPr id="12" name="Fumetto 3 11"/>
          <p:cNvSpPr/>
          <p:nvPr/>
        </p:nvSpPr>
        <p:spPr>
          <a:xfrm>
            <a:off x="5649416" y="2857496"/>
            <a:ext cx="3494584" cy="3011847"/>
          </a:xfrm>
          <a:prstGeom prst="wedgeEllipseCallout">
            <a:avLst>
              <a:gd name="adj1" fmla="val -39268"/>
              <a:gd name="adj2" fmla="val 52180"/>
            </a:avLst>
          </a:prstGeom>
          <a:solidFill>
            <a:schemeClr val="bg1"/>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dirty="0">
              <a:solidFill>
                <a:schemeClr val="tx1">
                  <a:lumMod val="95000"/>
                  <a:lumOff val="5000"/>
                </a:schemeClr>
              </a:solidFill>
            </a:endParaRPr>
          </a:p>
          <a:p>
            <a:pPr algn="ctr"/>
            <a:endParaRPr lang="it-IT" sz="3600" dirty="0">
              <a:solidFill>
                <a:schemeClr val="tx1">
                  <a:lumMod val="95000"/>
                  <a:lumOff val="5000"/>
                </a:schemeClr>
              </a:solidFill>
            </a:endParaRPr>
          </a:p>
          <a:p>
            <a:pPr algn="ctr"/>
            <a:r>
              <a:rPr lang="it-IT" sz="3200" dirty="0">
                <a:solidFill>
                  <a:schemeClr val="tx1">
                    <a:lumMod val="95000"/>
                    <a:lumOff val="5000"/>
                  </a:schemeClr>
                </a:solidFill>
              </a:rPr>
              <a:t>Recupera … rinforza punti deboli … rivede strategie</a:t>
            </a:r>
          </a:p>
          <a:p>
            <a:pPr algn="ctr"/>
            <a:endParaRPr lang="it-IT" sz="3200" dirty="0">
              <a:solidFill>
                <a:schemeClr val="tx1">
                  <a:lumMod val="95000"/>
                  <a:lumOff val="5000"/>
                </a:schemeClr>
              </a:solidFill>
            </a:endParaRPr>
          </a:p>
          <a:p>
            <a:pPr algn="ctr"/>
            <a:endParaRPr lang="it-IT" sz="2000" dirty="0">
              <a:solidFill>
                <a:schemeClr val="tx1">
                  <a:lumMod val="95000"/>
                  <a:lumOff val="5000"/>
                </a:schemeClr>
              </a:solidFill>
            </a:endParaRPr>
          </a:p>
          <a:p>
            <a:pPr algn="ctr"/>
            <a:endParaRPr lang="it-IT" sz="2400" dirty="0">
              <a:solidFill>
                <a:schemeClr val="tx1">
                  <a:lumMod val="95000"/>
                  <a:lumOff val="5000"/>
                </a:schemeClr>
              </a:solidFill>
            </a:endParaRPr>
          </a:p>
        </p:txBody>
      </p:sp>
    </p:spTree>
    <p:extLst>
      <p:ext uri="{BB962C8B-B14F-4D97-AF65-F5344CB8AC3E}">
        <p14:creationId xmlns:p14="http://schemas.microsoft.com/office/powerpoint/2010/main" val="7301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3721</TotalTime>
  <Words>3827</Words>
  <Application>Microsoft Office PowerPoint</Application>
  <PresentationFormat>Presentazione su schermo (4:3)</PresentationFormat>
  <Paragraphs>508</Paragraphs>
  <Slides>36</Slides>
  <Notes>13</Notes>
  <HiddenSlides>0</HiddenSlides>
  <MMClips>0</MMClips>
  <ScaleCrop>false</ScaleCrop>
  <HeadingPairs>
    <vt:vector size="4" baseType="variant">
      <vt:variant>
        <vt:lpstr>Tema</vt:lpstr>
      </vt:variant>
      <vt:variant>
        <vt:i4>1</vt:i4>
      </vt:variant>
      <vt:variant>
        <vt:lpstr>Titoli diapositive</vt:lpstr>
      </vt:variant>
      <vt:variant>
        <vt:i4>36</vt:i4>
      </vt:variant>
    </vt:vector>
  </HeadingPairs>
  <TitlesOfParts>
    <vt:vector size="37"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ciclicità per la padronanza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Bruno</cp:lastModifiedBy>
  <cp:revision>343</cp:revision>
  <dcterms:created xsi:type="dcterms:W3CDTF">2015-10-08T07:38:37Z</dcterms:created>
  <dcterms:modified xsi:type="dcterms:W3CDTF">2018-10-08T16:52:52Z</dcterms:modified>
</cp:coreProperties>
</file>